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300" r:id="rId3"/>
    <p:sldId id="269" r:id="rId4"/>
    <p:sldId id="268" r:id="rId5"/>
    <p:sldId id="290" r:id="rId6"/>
    <p:sldId id="293" r:id="rId7"/>
    <p:sldId id="294" r:id="rId8"/>
    <p:sldId id="295" r:id="rId9"/>
    <p:sldId id="298" r:id="rId10"/>
    <p:sldId id="299" r:id="rId11"/>
    <p:sldId id="309" r:id="rId12"/>
    <p:sldId id="305" r:id="rId13"/>
    <p:sldId id="302" r:id="rId14"/>
    <p:sldId id="310" r:id="rId15"/>
    <p:sldId id="307" r:id="rId16"/>
    <p:sldId id="308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2DA"/>
    <a:srgbClr val="C9D933"/>
    <a:srgbClr val="2AB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62E60-125A-42A6-A8D2-D491F7FE707B}" type="datetimeFigureOut">
              <a:rPr lang="en-US" smtClean="0"/>
              <a:t>03-Feb-16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569AE-709C-46C1-8A48-74AC0F83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-it.co.uk/netintsearch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Lego tube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569AE-709C-46C1-8A48-74AC0F8399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0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Play packet switching game</a:t>
            </a:r>
          </a:p>
          <a:p>
            <a:r>
              <a:rPr lang="en-GB" dirty="0" smtClean="0"/>
              <a:t>Resources from </a:t>
            </a:r>
            <a:r>
              <a:rPr lang="en-GB" dirty="0" smtClean="0">
                <a:hlinkClick r:id="rId3"/>
              </a:rPr>
              <a:t>http://code-it.co.uk/netintsearch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569AE-709C-46C1-8A48-74AC0F8399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80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28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6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13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8280400" cy="381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x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4031679" cy="381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16016" y="1772816"/>
            <a:ext cx="4031679" cy="381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28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05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snip2DiagRect">
            <a:avLst>
              <a:gd name="adj1" fmla="val 41795"/>
              <a:gd name="adj2" fmla="val 0"/>
            </a:avLst>
          </a:prstGeom>
          <a:solidFill>
            <a:schemeClr val="bg1"/>
          </a:solidFill>
          <a:ln w="762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dirty="0">
                <a:solidFill>
                  <a:srgbClr val="7030A0"/>
                </a:solidFill>
                <a:latin typeface="Consolas" pitchFamily="49" charset="0"/>
                <a:ea typeface="+mj-ea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snip2DiagRect">
            <a:avLst>
              <a:gd name="adj1" fmla="val 0"/>
              <a:gd name="adj2" fmla="val 9134"/>
            </a:avLst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GB" sz="3200" kern="1200" dirty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03-Feb-16</a:t>
            </a:fld>
            <a:endParaRPr lang="en-GB" dirty="0"/>
          </a:p>
        </p:txBody>
      </p:sp>
      <p:sp>
        <p:nvSpPr>
          <p:cNvPr id="18" name="Snip Diagonal Corner Rectangle 17"/>
          <p:cNvSpPr/>
          <p:nvPr userDrawn="1"/>
        </p:nvSpPr>
        <p:spPr>
          <a:xfrm>
            <a:off x="3571868" y="6143644"/>
            <a:ext cx="5000660" cy="571504"/>
          </a:xfrm>
          <a:prstGeom prst="snip2DiagRect">
            <a:avLst>
              <a:gd name="adj1" fmla="val 29091"/>
              <a:gd name="adj2" fmla="val 0"/>
            </a:avLst>
          </a:prstGeom>
          <a:solidFill>
            <a:schemeClr val="bg1"/>
          </a:solidFill>
          <a:ln w="76200">
            <a:solidFill>
              <a:srgbClr val="7030A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buNone/>
            </a:pPr>
            <a:endParaRPr lang="en-GB" sz="3200" b="1" cap="none" spc="0" dirty="0">
              <a:ln w="12700" cmpd="sng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olas" pitchFamily="49" charset="0"/>
              <a:ea typeface="+mj-ea"/>
              <a:cs typeface="Consolas" pitchFamily="49" charset="0"/>
            </a:endParaRPr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83600" y="6018230"/>
            <a:ext cx="785818" cy="785818"/>
            <a:chOff x="8283600" y="6018230"/>
            <a:chExt cx="785818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buNone/>
              </a:pPr>
              <a:endParaRPr lang="en-GB" sz="32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355607" y="6140255"/>
              <a:ext cx="636713" cy="584775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7030A0"/>
              </a:solidFill>
            </a:ln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buNone/>
              </a:pPr>
              <a:r>
                <a:rPr lang="en-US" sz="3200" b="1" cap="none" spc="0" dirty="0" smtClean="0">
                  <a:ln w="12700" cmpd="sng">
                    <a:solidFill>
                      <a:schemeClr val="tx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onsolas" pitchFamily="49" charset="0"/>
                  <a:ea typeface="+mj-ea"/>
                  <a:cs typeface="Consolas" pitchFamily="49" charset="0"/>
                </a:rPr>
                <a:t>LO</a:t>
              </a:r>
              <a:endParaRPr lang="en-US" sz="3200" b="1" cap="none" spc="0" dirty="0">
                <a:ln w="127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olas" pitchFamily="49" charset="0"/>
                <a:ea typeface="+mj-ea"/>
                <a:cs typeface="Consolas" pitchFamily="49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Oval 31"/>
          <p:cNvSpPr/>
          <p:nvPr userDrawn="1"/>
        </p:nvSpPr>
        <p:spPr>
          <a:xfrm>
            <a:off x="214282" y="500042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3" name="Straight Connector 32"/>
          <p:cNvCxnSpPr/>
          <p:nvPr userDrawn="1"/>
        </p:nvCxnSpPr>
        <p:spPr>
          <a:xfrm rot="10800000">
            <a:off x="0" y="607105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 userDrawn="1"/>
        </p:nvSpPr>
        <p:spPr>
          <a:xfrm>
            <a:off x="8715404" y="1678863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37" name="Straight Connector 36"/>
          <p:cNvCxnSpPr/>
          <p:nvPr userDrawn="1"/>
        </p:nvCxnSpPr>
        <p:spPr>
          <a:xfrm flipV="1">
            <a:off x="8644728" y="1785926"/>
            <a:ext cx="499272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 userDrawn="1"/>
        </p:nvSpPr>
        <p:spPr>
          <a:xfrm>
            <a:off x="214282" y="5393639"/>
            <a:ext cx="214314" cy="21431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5" name="Straight Connector 44"/>
          <p:cNvCxnSpPr/>
          <p:nvPr userDrawn="1"/>
        </p:nvCxnSpPr>
        <p:spPr>
          <a:xfrm rot="10800000">
            <a:off x="0" y="5500702"/>
            <a:ext cx="429390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08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444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2" r:id="rId5"/>
    <p:sldLayoutId id="2147483679" r:id="rId6"/>
    <p:sldLayoutId id="2147483681" r:id="rId7"/>
    <p:sldLayoutId id="2147483683" r:id="rId8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onsolas" panose="020B0609020204030204" pitchFamily="49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education/guides/zp9jpv4/test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FbMHY8I_kQ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WwyJGzZmBe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net, Network, Scheme, Globalisation, Networking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260648"/>
            <a:ext cx="4863946" cy="4635948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331640" y="5157192"/>
            <a:ext cx="7054552" cy="1470025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Topologies</a:t>
            </a:r>
            <a:b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Layers and Packet Switching</a:t>
            </a:r>
            <a:endParaRPr lang="en-GB" alt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3568" y="1628800"/>
            <a:ext cx="7776864" cy="469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9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PROTOCOLS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9552" y="1772816"/>
            <a:ext cx="8280400" cy="3816002"/>
          </a:xfrm>
        </p:spPr>
        <p:txBody>
          <a:bodyPr/>
          <a:lstStyle/>
          <a:p>
            <a:r>
              <a:rPr lang="en-GB" dirty="0" smtClean="0"/>
              <a:t>Network protocols are a set of rules or conventions which control the communication between devices on a network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435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12160" y="4201600"/>
            <a:ext cx="43815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1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Know your Protocols?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7848103" cy="3816350"/>
          </a:xfrm>
        </p:spPr>
        <p:txBody>
          <a:bodyPr/>
          <a:lstStyle/>
          <a:p>
            <a:r>
              <a:rPr lang="en-US" sz="2800" dirty="0" smtClean="0"/>
              <a:t>TCP/IP </a:t>
            </a:r>
          </a:p>
          <a:p>
            <a:r>
              <a:rPr lang="en-US" sz="2800" dirty="0" smtClean="0"/>
              <a:t>HTTP </a:t>
            </a:r>
          </a:p>
          <a:p>
            <a:r>
              <a:rPr lang="en-US" sz="2800" dirty="0" smtClean="0"/>
              <a:t>HTTPS </a:t>
            </a:r>
          </a:p>
          <a:p>
            <a:r>
              <a:rPr lang="en-US" sz="2800" dirty="0" smtClean="0"/>
              <a:t>FTP </a:t>
            </a:r>
          </a:p>
          <a:p>
            <a:r>
              <a:rPr lang="en-US" sz="2800" dirty="0" smtClean="0"/>
              <a:t>POP </a:t>
            </a:r>
          </a:p>
          <a:p>
            <a:r>
              <a:rPr lang="en-US" sz="2800" dirty="0" smtClean="0"/>
              <a:t>IMAP </a:t>
            </a:r>
            <a:endParaRPr lang="en-US" sz="2800" dirty="0"/>
          </a:p>
          <a:p>
            <a:r>
              <a:rPr lang="en-US" sz="2800" dirty="0" smtClean="0"/>
              <a:t>SMTP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5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PROTOCOLS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51520" y="1700808"/>
            <a:ext cx="8435280" cy="41719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TCP/IP </a:t>
            </a:r>
            <a:r>
              <a:rPr lang="en-US" sz="2600" dirty="0"/>
              <a:t>(Transmission Control Protocol/Internet Protocol)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HTTP </a:t>
            </a:r>
            <a:r>
              <a:rPr lang="en-US" sz="2600" dirty="0"/>
              <a:t>(Hyper Text Transfer Protocol)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HTTPS </a:t>
            </a:r>
            <a:r>
              <a:rPr lang="en-US" sz="2600" dirty="0"/>
              <a:t>(Hyper Text Transfer Protocol Secure)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FTP </a:t>
            </a:r>
            <a:r>
              <a:rPr lang="en-US" sz="2600" dirty="0"/>
              <a:t>(File Transfer Protocol)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POP </a:t>
            </a:r>
            <a:r>
              <a:rPr lang="en-US" sz="2600" dirty="0"/>
              <a:t>(Post Office Protocol)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IMAP </a:t>
            </a:r>
            <a:r>
              <a:rPr lang="en-US" sz="2600" dirty="0"/>
              <a:t>(Internet Message Access Protocol)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SMTP </a:t>
            </a:r>
            <a:r>
              <a:rPr lang="en-US" sz="2600" dirty="0"/>
              <a:t>(Simple Mail Transfer Protocol)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604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Know your Protocols?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7848103" cy="3816350"/>
          </a:xfrm>
        </p:spPr>
        <p:txBody>
          <a:bodyPr/>
          <a:lstStyle/>
          <a:p>
            <a:r>
              <a:rPr lang="en-US" sz="2800" dirty="0" smtClean="0"/>
              <a:t>TCP/IP </a:t>
            </a:r>
          </a:p>
          <a:p>
            <a:r>
              <a:rPr lang="en-US" sz="2800" dirty="0" smtClean="0"/>
              <a:t>HTTP </a:t>
            </a:r>
          </a:p>
          <a:p>
            <a:r>
              <a:rPr lang="en-US" sz="2800" dirty="0" smtClean="0"/>
              <a:t>HTTPS </a:t>
            </a:r>
          </a:p>
          <a:p>
            <a:r>
              <a:rPr lang="en-US" sz="2800" dirty="0" smtClean="0"/>
              <a:t>FTP </a:t>
            </a:r>
          </a:p>
          <a:p>
            <a:r>
              <a:rPr lang="en-US" sz="2800" dirty="0" smtClean="0"/>
              <a:t>POP </a:t>
            </a:r>
          </a:p>
          <a:p>
            <a:r>
              <a:rPr lang="en-US" sz="2800" dirty="0" smtClean="0"/>
              <a:t>IMAP </a:t>
            </a:r>
            <a:endParaRPr lang="en-US" sz="2800" dirty="0"/>
          </a:p>
          <a:p>
            <a:r>
              <a:rPr lang="en-US" sz="2800" dirty="0" smtClean="0"/>
              <a:t>SMTP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17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BBC </a:t>
            </a:r>
            <a:r>
              <a:rPr lang="en-GB" dirty="0"/>
              <a:t>Online test: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www.bbc.co.uk/education/guides/zp9jpv4/test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340768"/>
            <a:ext cx="7848872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73718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10000"/>
            </a:schemeClr>
          </a:solidFill>
          <a:ln w="76200">
            <a:solidFill>
              <a:srgbClr val="FFFF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GB" sz="4400" dirty="0">
                <a:solidFill>
                  <a:srgbClr val="FFFF00"/>
                </a:solidFill>
                <a:latin typeface="Comic Sans MS" pitchFamily="66" charset="0"/>
                <a:ea typeface="+mj-ea"/>
                <a:cs typeface="+mj-cs"/>
              </a:rPr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“Share with your table one new thing you have learnt today”</a:t>
            </a:r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r>
              <a:rPr lang="en-GB" i="1" dirty="0" smtClean="0"/>
              <a:t>Log onto Socrative and complete the Learning questions</a:t>
            </a:r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What have you learnt today?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2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Create a short film explain the concept of packet switching or Layers when send and receiving data.</a:t>
            </a:r>
          </a:p>
          <a:p>
            <a:r>
              <a:rPr lang="en-GB" dirty="0" smtClean="0"/>
              <a:t>Create a quiz on the lesson content, layers and packet switching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340768"/>
            <a:ext cx="7848872" cy="44644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7042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122" y="125760"/>
            <a:ext cx="8229600" cy="1143000"/>
          </a:xfrm>
        </p:spPr>
        <p:txBody>
          <a:bodyPr/>
          <a:lstStyle/>
          <a:p>
            <a:r>
              <a:rPr lang="en-GB" dirty="0" smtClean="0"/>
              <a:t>What is the Internet</a:t>
            </a:r>
            <a:endParaRPr lang="en-US" dirty="0"/>
          </a:p>
        </p:txBody>
      </p:sp>
      <p:pic>
        <p:nvPicPr>
          <p:cNvPr id="5" name="FbMHY8I_kQ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47684" y="1628800"/>
            <a:ext cx="8368885" cy="470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2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Learning Objectives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55576" y="1700808"/>
            <a:ext cx="7416824" cy="417646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Explain the terms and role of Packets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Understand </a:t>
            </a:r>
            <a:r>
              <a:rPr lang="en-GB" dirty="0" smtClean="0"/>
              <a:t>the concept of Packet </a:t>
            </a:r>
            <a:r>
              <a:rPr lang="en-GB" dirty="0" smtClean="0"/>
              <a:t>Switching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Identify Protocols and their role.</a:t>
            </a:r>
            <a:endParaRPr lang="en-GB" dirty="0" smtClean="0"/>
          </a:p>
          <a:p>
            <a:pPr lvl="0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1274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Big Picture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Networks transfer and receive a lot of data </a:t>
            </a:r>
          </a:p>
          <a:p>
            <a:r>
              <a:rPr lang="en-GB" dirty="0" smtClean="0"/>
              <a:t>In one minute </a:t>
            </a:r>
            <a:r>
              <a:rPr lang="en-GB" dirty="0"/>
              <a:t>on the Internet: </a:t>
            </a:r>
            <a:r>
              <a:rPr lang="en-GB" b="1" u="sng" dirty="0"/>
              <a:t>640TB data </a:t>
            </a:r>
            <a:r>
              <a:rPr lang="en-GB" b="1" u="sng" dirty="0" smtClean="0"/>
              <a:t>transferred</a:t>
            </a:r>
            <a:r>
              <a:rPr lang="en-GB" dirty="0" smtClean="0"/>
              <a:t>.  This lesson considers how such a huge amount of data is sent to ensure that it arrives at the correct computer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88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1143000"/>
          </a:xfrm>
        </p:spPr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acket switching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8313" y="1773238"/>
            <a:ext cx="8280400" cy="38160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Imagine that you have a large LEGO model to post through a letter box but, it does not fit.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could you 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if you could take the model apart and then post it through the letter box and then reassembly it?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This is packet switching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57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Same Idea for a Computer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628800"/>
            <a:ext cx="8280400" cy="38163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Now image you want to email a photo, first it is broken down into small packets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Each packet is then given a header which contains the IP address of the network and device that it is being sent to.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 also contains the IP address of the network that it was sent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4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556792"/>
            <a:ext cx="8280400" cy="381635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header also contains the packet number as well as the total number of packets, for example packet 4 of 60, packet 45 of 60.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When the packets arrive at the destination this information is used to reassemble the data.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Packets can be lost so sometimes the computer request the packet to be sent again, if a packet never arrives then it is deleted by the router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4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Packet</a:t>
            </a:r>
            <a:endParaRPr lang="en-US" dirty="0"/>
          </a:p>
        </p:txBody>
      </p:sp>
      <p:pic>
        <p:nvPicPr>
          <p:cNvPr id="1028" name="Picture 4" descr="http://cse1.net/recaps/img/11-ip-pack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576343" cy="509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60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 Example</a:t>
            </a:r>
            <a:endParaRPr lang="en-US" dirty="0"/>
          </a:p>
        </p:txBody>
      </p:sp>
      <p:pic>
        <p:nvPicPr>
          <p:cNvPr id="4" name="WwyJGzZmBe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57106" y="1988840"/>
            <a:ext cx="806489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70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glitter pattern="hexagon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440</Words>
  <Application>Microsoft Office PowerPoint</Application>
  <PresentationFormat>On-screen Show (4:3)</PresentationFormat>
  <Paragraphs>67</Paragraphs>
  <Slides>17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Comic Sans MS</vt:lpstr>
      <vt:lpstr>Consolas</vt:lpstr>
      <vt:lpstr>1_Office Theme</vt:lpstr>
      <vt:lpstr>Network Topologies Layers and Packet Switching</vt:lpstr>
      <vt:lpstr>What is the Internet</vt:lpstr>
      <vt:lpstr>Learning Objectives</vt:lpstr>
      <vt:lpstr>Big Picture</vt:lpstr>
      <vt:lpstr>Packet switching</vt:lpstr>
      <vt:lpstr>Same Idea for a Computer</vt:lpstr>
      <vt:lpstr>The Header</vt:lpstr>
      <vt:lpstr>An Example Packet</vt:lpstr>
      <vt:lpstr>Video Example</vt:lpstr>
      <vt:lpstr>ACTIVITY </vt:lpstr>
      <vt:lpstr>PROTOCOLS</vt:lpstr>
      <vt:lpstr>Do you Know your Protocols?</vt:lpstr>
      <vt:lpstr>Key PROTOCOLS</vt:lpstr>
      <vt:lpstr>Do you Know your Protocols?</vt:lpstr>
      <vt:lpstr>Plenary</vt:lpstr>
      <vt:lpstr>Plenary</vt:lpstr>
      <vt:lpstr>Plenary</vt:lpstr>
    </vt:vector>
  </TitlesOfParts>
  <Company>Cambridge Assessment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Richardson</dc:creator>
  <cp:lastModifiedBy>Dan Aldred</cp:lastModifiedBy>
  <cp:revision>55</cp:revision>
  <dcterms:created xsi:type="dcterms:W3CDTF">2014-01-28T13:40:09Z</dcterms:created>
  <dcterms:modified xsi:type="dcterms:W3CDTF">2016-02-03T10:32:44Z</dcterms:modified>
</cp:coreProperties>
</file>