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302" r:id="rId2"/>
    <p:sldId id="303" r:id="rId3"/>
    <p:sldId id="290" r:id="rId4"/>
    <p:sldId id="291" r:id="rId5"/>
    <p:sldId id="304" r:id="rId6"/>
    <p:sldId id="292" r:id="rId7"/>
    <p:sldId id="305" r:id="rId8"/>
    <p:sldId id="29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7811" autoAdjust="0"/>
  </p:normalViewPr>
  <p:slideViewPr>
    <p:cSldViewPr snapToGrid="0">
      <p:cViewPr varScale="1">
        <p:scale>
          <a:sx n="76" d="100"/>
          <a:sy n="76" d="100"/>
        </p:scale>
        <p:origin x="8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F749D-6867-4572-99BB-4330030A4FFD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70328-3FAF-4CFE-83DB-6DE28D396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04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Creates a file called output, writes each item in the list into the CSV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981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Creates a file called output, writes each item in the list into the CSV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407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Does not write to the ‘student list’ only prints the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44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Does not write to the ‘student list’ only prints the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559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405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06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12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36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5354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34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77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15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94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53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16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1459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Interfacing with a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119" y="2051437"/>
            <a:ext cx="9784080" cy="4206240"/>
          </a:xfrm>
        </p:spPr>
        <p:txBody>
          <a:bodyPr>
            <a:normAutofit/>
          </a:bodyPr>
          <a:lstStyle/>
          <a:p>
            <a:r>
              <a:rPr lang="en-GB" sz="2800" dirty="0"/>
              <a:t>Python can also be used to write to a database</a:t>
            </a:r>
          </a:p>
          <a:p>
            <a:r>
              <a:rPr lang="en-GB" sz="2800" dirty="0"/>
              <a:t>A database is “a persistently organised” collection of data – for example, the contact details on your phone, a TV guide, a stock control system for a product.</a:t>
            </a:r>
          </a:p>
          <a:p>
            <a:r>
              <a:rPr lang="en-GB" sz="2800" dirty="0"/>
              <a:t>Database can therefore come in many formats for example, text, spreadsheet and CSV.</a:t>
            </a:r>
          </a:p>
          <a:p>
            <a:r>
              <a:rPr lang="en-GB" sz="2800" dirty="0"/>
              <a:t>CSV stands for Comma Separated Variable</a:t>
            </a:r>
          </a:p>
          <a:p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415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2607" y="2011680"/>
            <a:ext cx="9784080" cy="4206240"/>
          </a:xfrm>
        </p:spPr>
        <p:txBody>
          <a:bodyPr/>
          <a:lstStyle/>
          <a:p>
            <a:r>
              <a:rPr lang="en-GB" sz="2400" dirty="0"/>
              <a:t>An array is the word used to describe a list, for example a shopping list</a:t>
            </a:r>
          </a:p>
          <a:p>
            <a:r>
              <a:rPr lang="en-GB" sz="2400" dirty="0" err="1"/>
              <a:t>shopping_list</a:t>
            </a:r>
            <a:r>
              <a:rPr lang="en-GB" sz="2400" dirty="0"/>
              <a:t> = [“cake”, “pie”, “ham”, “magazine”]</a:t>
            </a:r>
          </a:p>
          <a:p>
            <a:r>
              <a:rPr lang="en-GB" sz="2400" dirty="0"/>
              <a:t>A 3D array is a list which holds more than one list</a:t>
            </a:r>
          </a:p>
          <a:p>
            <a:r>
              <a:rPr lang="en-GB" sz="2400" dirty="0"/>
              <a:t>students = [['</a:t>
            </a:r>
            <a:r>
              <a:rPr lang="en-GB" sz="2400" dirty="0" err="1"/>
              <a:t>dave</a:t>
            </a:r>
            <a:r>
              <a:rPr lang="en-GB" sz="2400" dirty="0"/>
              <a:t>', 14, '11DA'], ['</a:t>
            </a:r>
            <a:r>
              <a:rPr lang="en-GB" sz="2400" dirty="0" err="1"/>
              <a:t>liz</a:t>
            </a:r>
            <a:r>
              <a:rPr lang="en-GB" sz="2400" dirty="0"/>
              <a:t>', 18, '7ED'], ['</a:t>
            </a:r>
            <a:r>
              <a:rPr lang="en-GB" sz="2400" dirty="0" err="1"/>
              <a:t>kerry</a:t>
            </a:r>
            <a:r>
              <a:rPr lang="en-GB" sz="2400" dirty="0"/>
              <a:t>', '</a:t>
            </a:r>
            <a:r>
              <a:rPr lang="en-GB" sz="2400" dirty="0" err="1"/>
              <a:t>liz</a:t>
            </a:r>
            <a:r>
              <a:rPr lang="en-GB" sz="2400" dirty="0"/>
              <a:t>', '8MD2']]</a:t>
            </a:r>
          </a:p>
          <a:p>
            <a:endParaRPr lang="en-GB" sz="2400" dirty="0"/>
          </a:p>
          <a:p>
            <a:r>
              <a:rPr lang="en-GB" sz="2400" i="1" dirty="0"/>
              <a:t>Note the use of the brackets and the layout</a:t>
            </a:r>
          </a:p>
          <a:p>
            <a:r>
              <a:rPr lang="en-GB" sz="2400" i="1" dirty="0">
                <a:solidFill>
                  <a:srgbClr val="00B0F0"/>
                </a:solidFill>
              </a:rPr>
              <a:t>More on Arrays in another lesson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277" y="4114800"/>
            <a:ext cx="1988820" cy="2514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18089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Writing data from an array to a csv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922" y="2077417"/>
            <a:ext cx="10515600" cy="29830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  <a:cs typeface="Consolas" panose="020B0609020204030204" pitchFamily="49" charset="0"/>
              </a:rPr>
              <a:t>import csv</a:t>
            </a:r>
          </a:p>
          <a:p>
            <a:pPr marL="0" indent="0">
              <a:buNone/>
            </a:pPr>
            <a:endParaRPr lang="en-GB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  <a:cs typeface="Consolas" panose="020B0609020204030204" pitchFamily="49" charset="0"/>
              </a:rPr>
              <a:t>students = [['</a:t>
            </a:r>
            <a:r>
              <a:rPr lang="en-GB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dave</a:t>
            </a:r>
            <a:r>
              <a:rPr lang="en-GB" sz="1800" dirty="0">
                <a:latin typeface="Consolas" panose="020B0609020204030204" pitchFamily="49" charset="0"/>
                <a:cs typeface="Consolas" panose="020B0609020204030204" pitchFamily="49" charset="0"/>
              </a:rPr>
              <a:t>', 14, '11DA'], ['</a:t>
            </a:r>
            <a:r>
              <a:rPr lang="en-GB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liz</a:t>
            </a:r>
            <a:r>
              <a:rPr lang="en-GB" sz="1800" dirty="0">
                <a:latin typeface="Consolas" panose="020B0609020204030204" pitchFamily="49" charset="0"/>
                <a:cs typeface="Consolas" panose="020B0609020204030204" pitchFamily="49" charset="0"/>
              </a:rPr>
              <a:t>', 18, '7ED'], ['</a:t>
            </a:r>
            <a:r>
              <a:rPr lang="en-GB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kerry</a:t>
            </a:r>
            <a:r>
              <a:rPr lang="en-GB" sz="1800" dirty="0">
                <a:latin typeface="Consolas" panose="020B0609020204030204" pitchFamily="49" charset="0"/>
                <a:cs typeface="Consolas" panose="020B0609020204030204" pitchFamily="49" charset="0"/>
              </a:rPr>
              <a:t>', '</a:t>
            </a:r>
            <a:r>
              <a:rPr lang="en-GB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liz</a:t>
            </a:r>
            <a:r>
              <a:rPr lang="en-GB" sz="1800" dirty="0">
                <a:latin typeface="Consolas" panose="020B0609020204030204" pitchFamily="49" charset="0"/>
                <a:cs typeface="Consolas" panose="020B0609020204030204" pitchFamily="49" charset="0"/>
              </a:rPr>
              <a:t>', '8MD2']]</a:t>
            </a:r>
          </a:p>
          <a:p>
            <a:pPr marL="0" indent="0">
              <a:buNone/>
            </a:pPr>
            <a:endParaRPr lang="en-GB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myfile</a:t>
            </a:r>
            <a:r>
              <a:rPr lang="en-GB" sz="2400" dirty="0">
                <a:latin typeface="Consolas" panose="020B0609020204030204" pitchFamily="49" charset="0"/>
                <a:cs typeface="Consolas" panose="020B0609020204030204" pitchFamily="49" charset="0"/>
              </a:rPr>
              <a:t> = open('</a:t>
            </a:r>
            <a:r>
              <a:rPr lang="en-GB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output.csv','w</a:t>
            </a:r>
            <a:r>
              <a:rPr lang="en-GB" sz="2400" dirty="0">
                <a:latin typeface="Consolas" panose="020B0609020204030204" pitchFamily="49" charset="0"/>
                <a:cs typeface="Consolas" panose="020B0609020204030204" pitchFamily="49" charset="0"/>
              </a:rPr>
              <a:t>')</a:t>
            </a:r>
          </a:p>
          <a:p>
            <a:pPr marL="0" indent="0">
              <a:buNone/>
            </a:pPr>
            <a:r>
              <a:rPr lang="en-GB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wr</a:t>
            </a:r>
            <a:r>
              <a:rPr lang="en-GB" sz="2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GB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csv.writer</a:t>
            </a:r>
            <a:r>
              <a:rPr lang="en-GB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myfile</a:t>
            </a:r>
            <a:r>
              <a:rPr lang="en-GB" sz="24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GB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quotechar</a:t>
            </a:r>
            <a:r>
              <a:rPr lang="en-GB" sz="2400" dirty="0">
                <a:latin typeface="Consolas" panose="020B0609020204030204" pitchFamily="49" charset="0"/>
                <a:cs typeface="Consolas" panose="020B0609020204030204" pitchFamily="49" charset="0"/>
              </a:rPr>
              <a:t>=None)</a:t>
            </a:r>
          </a:p>
          <a:p>
            <a:pPr marL="0" indent="0">
              <a:buNone/>
            </a:pPr>
            <a:r>
              <a:rPr lang="en-GB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wr.writerows</a:t>
            </a:r>
            <a:r>
              <a:rPr lang="en-GB" sz="2400" dirty="0">
                <a:latin typeface="Consolas" panose="020B0609020204030204" pitchFamily="49" charset="0"/>
                <a:cs typeface="Consolas" panose="020B0609020204030204" pitchFamily="49" charset="0"/>
              </a:rPr>
              <a:t>(students)</a:t>
            </a:r>
          </a:p>
          <a:p>
            <a:pPr marL="0" indent="0">
              <a:buNone/>
            </a:pPr>
            <a:r>
              <a:rPr lang="en-GB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myfile.close</a:t>
            </a:r>
            <a:r>
              <a:rPr lang="en-GB" sz="24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5" name="Oval 4"/>
          <p:cNvSpPr/>
          <p:nvPr/>
        </p:nvSpPr>
        <p:spPr>
          <a:xfrm>
            <a:off x="3068877" y="3532340"/>
            <a:ext cx="2179528" cy="551145"/>
          </a:xfrm>
          <a:prstGeom prst="ellipse">
            <a:avLst/>
          </a:prstGeom>
          <a:noFill/>
          <a:ln w="349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451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Did you get this?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1045028" y="2238323"/>
            <a:ext cx="3662363" cy="4114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0590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Add another array to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922" y="2077417"/>
            <a:ext cx="10515600" cy="29830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/>
              <a:t>import csv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2800" dirty="0"/>
              <a:t>students = [['</a:t>
            </a:r>
            <a:r>
              <a:rPr lang="en-GB" sz="2800" dirty="0" err="1"/>
              <a:t>dave</a:t>
            </a:r>
            <a:r>
              <a:rPr lang="en-GB" sz="2800" dirty="0"/>
              <a:t>', 14, '11DA'], ['</a:t>
            </a:r>
            <a:r>
              <a:rPr lang="en-GB" sz="2800" dirty="0" err="1"/>
              <a:t>liz</a:t>
            </a:r>
            <a:r>
              <a:rPr lang="en-GB" sz="2800" dirty="0"/>
              <a:t>', 18, '7ED'], ['</a:t>
            </a:r>
            <a:r>
              <a:rPr lang="en-GB" sz="2800" dirty="0" err="1"/>
              <a:t>kerry</a:t>
            </a:r>
            <a:r>
              <a:rPr lang="en-GB" sz="2800" dirty="0"/>
              <a:t>', '</a:t>
            </a:r>
            <a:r>
              <a:rPr lang="en-GB" sz="2800" dirty="0" err="1"/>
              <a:t>liz</a:t>
            </a:r>
            <a:r>
              <a:rPr lang="en-GB" sz="2800" dirty="0"/>
              <a:t>', '8MD2']]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1800" dirty="0" err="1"/>
              <a:t>myfile</a:t>
            </a:r>
            <a:r>
              <a:rPr lang="en-GB" sz="1800" dirty="0"/>
              <a:t> = open('</a:t>
            </a:r>
            <a:r>
              <a:rPr lang="en-GB" sz="1800" dirty="0" err="1"/>
              <a:t>output.csv','w</a:t>
            </a:r>
            <a:r>
              <a:rPr lang="en-GB" sz="1800" dirty="0"/>
              <a:t>')</a:t>
            </a:r>
          </a:p>
          <a:p>
            <a:pPr marL="0" indent="0">
              <a:buNone/>
            </a:pPr>
            <a:r>
              <a:rPr lang="en-GB" sz="1800" dirty="0" err="1"/>
              <a:t>wr</a:t>
            </a:r>
            <a:r>
              <a:rPr lang="en-GB" sz="1800" dirty="0"/>
              <a:t> = </a:t>
            </a:r>
            <a:r>
              <a:rPr lang="en-GB" sz="1800" dirty="0" err="1"/>
              <a:t>csv.writer</a:t>
            </a:r>
            <a:r>
              <a:rPr lang="en-GB" sz="1800" dirty="0"/>
              <a:t>(</a:t>
            </a:r>
            <a:r>
              <a:rPr lang="en-GB" sz="1800" dirty="0" err="1"/>
              <a:t>myfile</a:t>
            </a:r>
            <a:r>
              <a:rPr lang="en-GB" sz="1800" dirty="0"/>
              <a:t>, </a:t>
            </a:r>
            <a:r>
              <a:rPr lang="en-GB" sz="1800" dirty="0" err="1"/>
              <a:t>quotechar</a:t>
            </a:r>
            <a:r>
              <a:rPr lang="en-GB" sz="1800" dirty="0"/>
              <a:t>=None)</a:t>
            </a:r>
          </a:p>
          <a:p>
            <a:pPr marL="0" indent="0">
              <a:buNone/>
            </a:pPr>
            <a:r>
              <a:rPr lang="en-GB" sz="1800" dirty="0" err="1"/>
              <a:t>wr.writerows</a:t>
            </a:r>
            <a:r>
              <a:rPr lang="en-GB" sz="1800" dirty="0"/>
              <a:t>(students)</a:t>
            </a:r>
          </a:p>
          <a:p>
            <a:pPr marL="0" indent="0">
              <a:buNone/>
            </a:pPr>
            <a:r>
              <a:rPr lang="en-GB" sz="1800" dirty="0" err="1"/>
              <a:t>myfile.close</a:t>
            </a:r>
            <a:r>
              <a:rPr lang="en-GB" sz="1800" dirty="0"/>
              <a:t>()</a:t>
            </a:r>
          </a:p>
        </p:txBody>
      </p:sp>
      <p:sp>
        <p:nvSpPr>
          <p:cNvPr id="4" name="Speech Bubble: Rectangle with Corners Rounded 3"/>
          <p:cNvSpPr/>
          <p:nvPr/>
        </p:nvSpPr>
        <p:spPr>
          <a:xfrm>
            <a:off x="6129495" y="3908809"/>
            <a:ext cx="4857504" cy="2441749"/>
          </a:xfrm>
          <a:prstGeom prst="wedgeRoundRectCallout">
            <a:avLst>
              <a:gd name="adj1" fmla="val -80925"/>
              <a:gd name="adj2" fmla="val -646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Add another array here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Create a new array on line two and add the name of the array to the students array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428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8355" t="1254" r="48167" b="44615"/>
          <a:stretch/>
        </p:blipFill>
        <p:spPr>
          <a:xfrm>
            <a:off x="6368289" y="2508606"/>
            <a:ext cx="5238075" cy="36683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Reading from a database to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916060"/>
            <a:ext cx="4015154" cy="461536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GB" sz="2400" dirty="0"/>
              <a:t>import csv</a:t>
            </a:r>
          </a:p>
          <a:p>
            <a:pPr marL="0" indent="0">
              <a:lnSpc>
                <a:spcPct val="80000"/>
              </a:lnSpc>
              <a:buNone/>
            </a:pPr>
            <a:endParaRPr lang="en-GB" sz="1200" dirty="0"/>
          </a:p>
          <a:p>
            <a:pPr marL="0" indent="0">
              <a:lnSpc>
                <a:spcPct val="80000"/>
              </a:lnSpc>
              <a:buNone/>
            </a:pPr>
            <a:r>
              <a:rPr lang="en-GB" sz="2400" dirty="0"/>
              <a:t>students = []</a:t>
            </a:r>
          </a:p>
          <a:p>
            <a:pPr marL="0" indent="0">
              <a:lnSpc>
                <a:spcPct val="80000"/>
              </a:lnSpc>
              <a:buNone/>
            </a:pPr>
            <a:endParaRPr lang="en-GB" sz="1200" dirty="0"/>
          </a:p>
          <a:p>
            <a:pPr marL="0" indent="0">
              <a:lnSpc>
                <a:spcPct val="80000"/>
              </a:lnSpc>
              <a:buNone/>
            </a:pPr>
            <a:r>
              <a:rPr lang="en-GB" sz="2400" dirty="0"/>
              <a:t>file = open('output.csv', '</a:t>
            </a:r>
            <a:r>
              <a:rPr lang="en-GB" sz="2400" dirty="0" err="1"/>
              <a:t>rt</a:t>
            </a:r>
            <a:r>
              <a:rPr lang="en-GB" sz="2400" dirty="0"/>
              <a:t>')</a:t>
            </a:r>
          </a:p>
          <a:p>
            <a:pPr marL="0" indent="0">
              <a:lnSpc>
                <a:spcPct val="80000"/>
              </a:lnSpc>
              <a:buNone/>
            </a:pPr>
            <a:endParaRPr lang="en-GB" sz="1200" dirty="0"/>
          </a:p>
          <a:p>
            <a:pPr marL="0" indent="0">
              <a:lnSpc>
                <a:spcPct val="80000"/>
              </a:lnSpc>
              <a:buNone/>
            </a:pPr>
            <a:r>
              <a:rPr lang="en-GB" sz="2400" dirty="0"/>
              <a:t>reader = </a:t>
            </a:r>
            <a:r>
              <a:rPr lang="en-GB" sz="2400" dirty="0" err="1"/>
              <a:t>csv.reader</a:t>
            </a:r>
            <a:r>
              <a:rPr lang="en-GB" sz="2400" dirty="0"/>
              <a:t>(file)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sz="2400" dirty="0"/>
              <a:t>for row in reader: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sz="2400" dirty="0"/>
              <a:t>    print (row)</a:t>
            </a:r>
          </a:p>
          <a:p>
            <a:pPr marL="0" indent="0">
              <a:lnSpc>
                <a:spcPct val="80000"/>
              </a:lnSpc>
              <a:buNone/>
            </a:pPr>
            <a:endParaRPr lang="en-GB" sz="1200" dirty="0"/>
          </a:p>
          <a:p>
            <a:pPr marL="0" indent="0">
              <a:lnSpc>
                <a:spcPct val="80000"/>
              </a:lnSpc>
              <a:buNone/>
            </a:pPr>
            <a:r>
              <a:rPr lang="en-GB" sz="2400" dirty="0" err="1"/>
              <a:t>f.close</a:t>
            </a:r>
            <a:r>
              <a:rPr lang="en-GB" sz="2400" dirty="0"/>
              <a:t>()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745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YOUR 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916060"/>
            <a:ext cx="8302822" cy="461536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GB" sz="2400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GB" sz="2800" dirty="0"/>
              <a:t>Add to new entries to the CSV Database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GB" sz="2800" dirty="0"/>
              <a:t>Save the file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GB" sz="2800" dirty="0"/>
              <a:t>Create the code and read all the data from the file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430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-1" r="36412" b="64001"/>
          <a:stretch/>
        </p:blipFill>
        <p:spPr>
          <a:xfrm>
            <a:off x="4399878" y="3783853"/>
            <a:ext cx="7585815" cy="25280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Reading from CSV file to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8608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import csv</a:t>
            </a:r>
          </a:p>
          <a:p>
            <a:pPr marL="0" indent="0">
              <a:buNone/>
            </a:pPr>
            <a:r>
              <a:rPr lang="en-GB" sz="2400" dirty="0"/>
              <a:t>students = []</a:t>
            </a:r>
          </a:p>
          <a:p>
            <a:pPr marL="0" indent="0">
              <a:buNone/>
            </a:pPr>
            <a:r>
              <a:rPr lang="en-GB" sz="2400" dirty="0"/>
              <a:t>with open('output.csv', 'r') as f:</a:t>
            </a:r>
          </a:p>
          <a:p>
            <a:pPr marL="0" indent="0">
              <a:buNone/>
            </a:pPr>
            <a:r>
              <a:rPr lang="en-GB" sz="2400" dirty="0"/>
              <a:t>    reader = </a:t>
            </a:r>
            <a:r>
              <a:rPr lang="en-GB" sz="2400" dirty="0" err="1"/>
              <a:t>csv.reader</a:t>
            </a:r>
            <a:r>
              <a:rPr lang="en-GB" sz="2400" dirty="0"/>
              <a:t>(f)</a:t>
            </a:r>
          </a:p>
          <a:p>
            <a:pPr marL="0" indent="0">
              <a:buNone/>
            </a:pPr>
            <a:r>
              <a:rPr lang="en-GB" sz="2400" dirty="0"/>
              <a:t>    students = list(reader)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print (students)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18464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563</TotalTime>
  <Words>485</Words>
  <Application>Microsoft Office PowerPoint</Application>
  <PresentationFormat>Widescreen</PresentationFormat>
  <Paragraphs>70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Consolas</vt:lpstr>
      <vt:lpstr>Corbel</vt:lpstr>
      <vt:lpstr>Wingdings</vt:lpstr>
      <vt:lpstr>Banded</vt:lpstr>
      <vt:lpstr>Interfacing with a database</vt:lpstr>
      <vt:lpstr>An array</vt:lpstr>
      <vt:lpstr>Writing data from an array to a csv file</vt:lpstr>
      <vt:lpstr>Did you get this?</vt:lpstr>
      <vt:lpstr>Add another array to the list</vt:lpstr>
      <vt:lpstr>Reading from a database to an array</vt:lpstr>
      <vt:lpstr>YOUR TURN</vt:lpstr>
      <vt:lpstr>Reading from CSV file to an array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Aldred A</dc:creator>
  <cp:lastModifiedBy>Dan Aldred</cp:lastModifiedBy>
  <cp:revision>114</cp:revision>
  <dcterms:created xsi:type="dcterms:W3CDTF">2017-04-05T07:29:04Z</dcterms:created>
  <dcterms:modified xsi:type="dcterms:W3CDTF">2017-05-23T09:07:00Z</dcterms:modified>
</cp:coreProperties>
</file>