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 id="2147483686" r:id="rId3"/>
  </p:sldMasterIdLst>
  <p:sldIdLst>
    <p:sldId id="293" r:id="rId4"/>
    <p:sldId id="298" r:id="rId5"/>
    <p:sldId id="300" r:id="rId6"/>
    <p:sldId id="312" r:id="rId7"/>
    <p:sldId id="313" r:id="rId8"/>
    <p:sldId id="299" r:id="rId9"/>
    <p:sldId id="314" r:id="rId10"/>
    <p:sldId id="315" r:id="rId11"/>
    <p:sldId id="316" r:id="rId12"/>
    <p:sldId id="317" r:id="rId13"/>
    <p:sldId id="318" r:id="rId14"/>
    <p:sldId id="319" r:id="rId15"/>
    <p:sldId id="320" r:id="rId16"/>
    <p:sldId id="321" r:id="rId17"/>
    <p:sldId id="322" r:id="rId18"/>
    <p:sldId id="323" r:id="rId19"/>
    <p:sldId id="324" r:id="rId20"/>
    <p:sldId id="29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anka Taneva" initials="GT"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CFDB"/>
    <a:srgbClr val="8E74A0"/>
    <a:srgbClr val="ECE5EF"/>
    <a:srgbClr val="DFD3E5"/>
    <a:srgbClr val="D1C3D9"/>
    <a:srgbClr val="7EC246"/>
    <a:srgbClr val="5C9330"/>
    <a:srgbClr val="3CB668"/>
    <a:srgbClr val="2A7F49"/>
    <a:srgbClr val="369D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1671" y="-23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3" Type="http://schemas.openxmlformats.org/officeDocument/2006/relationships/hyperlink" Target="http://www.ocr.org.uk/computerscience" TargetMode="External"/><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9"/>
          <p:cNvSpPr/>
          <p:nvPr userDrawn="1"/>
        </p:nvSpPr>
        <p:spPr>
          <a:xfrm>
            <a:off x="0" y="6021288"/>
            <a:ext cx="9252520" cy="8367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3" name="Content Placeholder 2" descr="GCSE (9-1) Computer Science "/>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6988"/>
            <a:ext cx="9180513" cy="6884988"/>
          </a:xfrm>
          <a:prstGeom prst="rect">
            <a:avLst/>
          </a:prstGeom>
        </p:spPr>
      </p:pic>
      <p:sp>
        <p:nvSpPr>
          <p:cNvPr id="2" name="Title 1"/>
          <p:cNvSpPr>
            <a:spLocks noGrp="1"/>
          </p:cNvSpPr>
          <p:nvPr>
            <p:ph type="ctrTitle"/>
          </p:nvPr>
        </p:nvSpPr>
        <p:spPr>
          <a:xfrm>
            <a:off x="323528" y="2564904"/>
            <a:ext cx="3312368" cy="1470025"/>
          </a:xfrm>
        </p:spPr>
        <p:txBody>
          <a:bodyPr>
            <a:normAutofit/>
          </a:bodyPr>
          <a:lstStyle>
            <a:lvl1pPr algn="l">
              <a:defRPr sz="2000" b="1">
                <a:solidFill>
                  <a:schemeClr val="bg1"/>
                </a:solidFill>
              </a:defRPr>
            </a:lvl1pPr>
          </a:lstStyle>
          <a:p>
            <a:r>
              <a:rPr lang="en-US" dirty="0" smtClean="0"/>
              <a:t>Click to edit Master title style</a:t>
            </a:r>
            <a:endParaRPr lang="en-GB" dirty="0"/>
          </a:p>
        </p:txBody>
      </p:sp>
      <p:sp>
        <p:nvSpPr>
          <p:cNvPr id="14" name="TextBox 13">
            <a:hlinkClick r:id="rId3"/>
          </p:cNvPr>
          <p:cNvSpPr txBox="1"/>
          <p:nvPr userDrawn="1"/>
        </p:nvSpPr>
        <p:spPr>
          <a:xfrm>
            <a:off x="395536" y="5013176"/>
            <a:ext cx="2232248" cy="369332"/>
          </a:xfrm>
          <a:prstGeom prst="rect">
            <a:avLst/>
          </a:prstGeom>
          <a:noFill/>
        </p:spPr>
        <p:txBody>
          <a:bodyPr wrap="square" rtlCol="0">
            <a:spAutoFit/>
          </a:bodyPr>
          <a:lstStyle/>
          <a:p>
            <a:r>
              <a:rPr lang="en-GB" dirty="0" smtClean="0"/>
              <a:t>    </a:t>
            </a:r>
            <a:endParaRPr lang="en-GB" dirty="0"/>
          </a:p>
        </p:txBody>
      </p:sp>
    </p:spTree>
    <p:extLst>
      <p:ext uri="{BB962C8B-B14F-4D97-AF65-F5344CB8AC3E}">
        <p14:creationId xmlns:p14="http://schemas.microsoft.com/office/powerpoint/2010/main" val="192263945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448CA66-A653-4008-9682-A2418F4E62C6}" type="datetimeFigureOut">
              <a:rPr lang="en-GB" smtClean="0"/>
              <a:t>10/07/2017</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B000E6B-4536-45D2-8197-CAE0F8DEEDE8}" type="slidenum">
              <a:rPr lang="en-GB" smtClean="0"/>
              <a:t>‹#›</a:t>
            </a:fld>
            <a:endParaRPr lang="en-GB"/>
          </a:p>
        </p:txBody>
      </p:sp>
    </p:spTree>
    <p:extLst>
      <p:ext uri="{BB962C8B-B14F-4D97-AF65-F5344CB8AC3E}">
        <p14:creationId xmlns:p14="http://schemas.microsoft.com/office/powerpoint/2010/main" val="392349280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448CA66-A653-4008-9682-A2418F4E62C6}" type="datetimeFigureOut">
              <a:rPr lang="en-GB" smtClean="0"/>
              <a:t>10/07/2017</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B000E6B-4536-45D2-8197-CAE0F8DEEDE8}" type="slidenum">
              <a:rPr lang="en-GB" smtClean="0"/>
              <a:t>‹#›</a:t>
            </a:fld>
            <a:endParaRPr lang="en-GB"/>
          </a:p>
        </p:txBody>
      </p:sp>
    </p:spTree>
    <p:extLst>
      <p:ext uri="{BB962C8B-B14F-4D97-AF65-F5344CB8AC3E}">
        <p14:creationId xmlns:p14="http://schemas.microsoft.com/office/powerpoint/2010/main" val="72740006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C4276AC-4418-4156-944D-CCC8F5C7C5E5}" type="datetimeFigureOut">
              <a:rPr lang="en-GB" smtClean="0"/>
              <a:t>10/07/2017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20C22D-384E-4D13-BEA7-4A9EF786DD0B}" type="slidenum">
              <a:rPr lang="en-GB" smtClean="0"/>
              <a:t>‹#›</a:t>
            </a:fld>
            <a:endParaRPr lang="en-GB"/>
          </a:p>
        </p:txBody>
      </p:sp>
    </p:spTree>
    <p:extLst>
      <p:ext uri="{BB962C8B-B14F-4D97-AF65-F5344CB8AC3E}">
        <p14:creationId xmlns:p14="http://schemas.microsoft.com/office/powerpoint/2010/main" val="29744574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C4276AC-4418-4156-944D-CCC8F5C7C5E5}" type="datetimeFigureOut">
              <a:rPr lang="en-GB" smtClean="0"/>
              <a:t>10/07/2017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20C22D-384E-4D13-BEA7-4A9EF786DD0B}" type="slidenum">
              <a:rPr lang="en-GB" smtClean="0"/>
              <a:t>‹#›</a:t>
            </a:fld>
            <a:endParaRPr lang="en-GB"/>
          </a:p>
        </p:txBody>
      </p:sp>
    </p:spTree>
    <p:extLst>
      <p:ext uri="{BB962C8B-B14F-4D97-AF65-F5344CB8AC3E}">
        <p14:creationId xmlns:p14="http://schemas.microsoft.com/office/powerpoint/2010/main" val="32750351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4276AC-4418-4156-944D-CCC8F5C7C5E5}" type="datetimeFigureOut">
              <a:rPr lang="en-GB" smtClean="0"/>
              <a:t>10/07/2017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20C22D-384E-4D13-BEA7-4A9EF786DD0B}" type="slidenum">
              <a:rPr lang="en-GB" smtClean="0"/>
              <a:t>‹#›</a:t>
            </a:fld>
            <a:endParaRPr lang="en-GB"/>
          </a:p>
        </p:txBody>
      </p:sp>
    </p:spTree>
    <p:extLst>
      <p:ext uri="{BB962C8B-B14F-4D97-AF65-F5344CB8AC3E}">
        <p14:creationId xmlns:p14="http://schemas.microsoft.com/office/powerpoint/2010/main" val="6380718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C4276AC-4418-4156-944D-CCC8F5C7C5E5}" type="datetimeFigureOut">
              <a:rPr lang="en-GB" smtClean="0"/>
              <a:t>10/07/2017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20C22D-384E-4D13-BEA7-4A9EF786DD0B}" type="slidenum">
              <a:rPr lang="en-GB" smtClean="0"/>
              <a:t>‹#›</a:t>
            </a:fld>
            <a:endParaRPr lang="en-GB"/>
          </a:p>
        </p:txBody>
      </p:sp>
    </p:spTree>
    <p:extLst>
      <p:ext uri="{BB962C8B-B14F-4D97-AF65-F5344CB8AC3E}">
        <p14:creationId xmlns:p14="http://schemas.microsoft.com/office/powerpoint/2010/main" val="9177774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C4276AC-4418-4156-944D-CCC8F5C7C5E5}" type="datetimeFigureOut">
              <a:rPr lang="en-GB" smtClean="0"/>
              <a:t>10/07/2017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020C22D-384E-4D13-BEA7-4A9EF786DD0B}" type="slidenum">
              <a:rPr lang="en-GB" smtClean="0"/>
              <a:t>‹#›</a:t>
            </a:fld>
            <a:endParaRPr lang="en-GB"/>
          </a:p>
        </p:txBody>
      </p:sp>
    </p:spTree>
    <p:extLst>
      <p:ext uri="{BB962C8B-B14F-4D97-AF65-F5344CB8AC3E}">
        <p14:creationId xmlns:p14="http://schemas.microsoft.com/office/powerpoint/2010/main" val="37827486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C4276AC-4418-4156-944D-CCC8F5C7C5E5}" type="datetimeFigureOut">
              <a:rPr lang="en-GB" smtClean="0"/>
              <a:t>10/07/2017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020C22D-384E-4D13-BEA7-4A9EF786DD0B}" type="slidenum">
              <a:rPr lang="en-GB" smtClean="0"/>
              <a:t>‹#›</a:t>
            </a:fld>
            <a:endParaRPr lang="en-GB"/>
          </a:p>
        </p:txBody>
      </p:sp>
    </p:spTree>
    <p:extLst>
      <p:ext uri="{BB962C8B-B14F-4D97-AF65-F5344CB8AC3E}">
        <p14:creationId xmlns:p14="http://schemas.microsoft.com/office/powerpoint/2010/main" val="8294955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4276AC-4418-4156-944D-CCC8F5C7C5E5}" type="datetimeFigureOut">
              <a:rPr lang="en-GB" smtClean="0"/>
              <a:t>10/07/2017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020C22D-384E-4D13-BEA7-4A9EF786DD0B}" type="slidenum">
              <a:rPr lang="en-GB" smtClean="0"/>
              <a:t>‹#›</a:t>
            </a:fld>
            <a:endParaRPr lang="en-GB"/>
          </a:p>
        </p:txBody>
      </p:sp>
    </p:spTree>
    <p:extLst>
      <p:ext uri="{BB962C8B-B14F-4D97-AF65-F5344CB8AC3E}">
        <p14:creationId xmlns:p14="http://schemas.microsoft.com/office/powerpoint/2010/main" val="66595288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4276AC-4418-4156-944D-CCC8F5C7C5E5}" type="datetimeFigureOut">
              <a:rPr lang="en-GB" smtClean="0"/>
              <a:t>10/07/2017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20C22D-384E-4D13-BEA7-4A9EF786DD0B}" type="slidenum">
              <a:rPr lang="en-GB" smtClean="0"/>
              <a:t>‹#›</a:t>
            </a:fld>
            <a:endParaRPr lang="en-GB"/>
          </a:p>
        </p:txBody>
      </p:sp>
    </p:spTree>
    <p:extLst>
      <p:ext uri="{BB962C8B-B14F-4D97-AF65-F5344CB8AC3E}">
        <p14:creationId xmlns:p14="http://schemas.microsoft.com/office/powerpoint/2010/main" val="25580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9144000" cy="778098"/>
          </a:xfrm>
          <a:solidFill>
            <a:srgbClr val="7CCFDB"/>
          </a:solidFill>
        </p:spPr>
        <p:txBody>
          <a:bodyPr>
            <a:normAutofit/>
          </a:bodyPr>
          <a:lstStyle>
            <a:lvl1pPr marL="444500" indent="0" algn="l" defTabSz="444500">
              <a:defRPr sz="2800">
                <a:solidFill>
                  <a:schemeClr val="bg1"/>
                </a:solidFil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sz="2600"/>
            </a:lvl1pPr>
            <a:lvl2pPr marL="742950" indent="-285750">
              <a:buFont typeface="Arial" panose="020B0604020202020204" pitchFamily="34" charset="0"/>
              <a:buChar char="•"/>
              <a:defRPr sz="2400"/>
            </a:lvl2pPr>
            <a:lvl3pPr>
              <a:defRPr sz="2200"/>
            </a:lvl3pPr>
            <a:lvl4pPr>
              <a:defRPr sz="18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448CA66-A653-4008-9682-A2418F4E62C6}" type="datetimeFigureOut">
              <a:rPr lang="en-GB" smtClean="0"/>
              <a:t>10/07/2017</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B000E6B-4536-45D2-8197-CAE0F8DEEDE8}" type="slidenum">
              <a:rPr lang="en-GB" smtClean="0"/>
              <a:t>‹#›</a:t>
            </a:fld>
            <a:endParaRPr lang="en-GB"/>
          </a:p>
        </p:txBody>
      </p:sp>
    </p:spTree>
    <p:extLst>
      <p:ext uri="{BB962C8B-B14F-4D97-AF65-F5344CB8AC3E}">
        <p14:creationId xmlns:p14="http://schemas.microsoft.com/office/powerpoint/2010/main" val="84489538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4276AC-4418-4156-944D-CCC8F5C7C5E5}" type="datetimeFigureOut">
              <a:rPr lang="en-GB" smtClean="0"/>
              <a:t>10/07/2017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20C22D-384E-4D13-BEA7-4A9EF786DD0B}" type="slidenum">
              <a:rPr lang="en-GB" smtClean="0"/>
              <a:t>‹#›</a:t>
            </a:fld>
            <a:endParaRPr lang="en-GB"/>
          </a:p>
        </p:txBody>
      </p:sp>
    </p:spTree>
    <p:extLst>
      <p:ext uri="{BB962C8B-B14F-4D97-AF65-F5344CB8AC3E}">
        <p14:creationId xmlns:p14="http://schemas.microsoft.com/office/powerpoint/2010/main" val="24272874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C4276AC-4418-4156-944D-CCC8F5C7C5E5}" type="datetimeFigureOut">
              <a:rPr lang="en-GB" smtClean="0"/>
              <a:t>10/07/2017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20C22D-384E-4D13-BEA7-4A9EF786DD0B}" type="slidenum">
              <a:rPr lang="en-GB" smtClean="0"/>
              <a:t>‹#›</a:t>
            </a:fld>
            <a:endParaRPr lang="en-GB"/>
          </a:p>
        </p:txBody>
      </p:sp>
    </p:spTree>
    <p:extLst>
      <p:ext uri="{BB962C8B-B14F-4D97-AF65-F5344CB8AC3E}">
        <p14:creationId xmlns:p14="http://schemas.microsoft.com/office/powerpoint/2010/main" val="2338129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C4276AC-4418-4156-944D-CCC8F5C7C5E5}" type="datetimeFigureOut">
              <a:rPr lang="en-GB" smtClean="0"/>
              <a:t>10/07/2017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20C22D-384E-4D13-BEA7-4A9EF786DD0B}" type="slidenum">
              <a:rPr lang="en-GB" smtClean="0"/>
              <a:t>‹#›</a:t>
            </a:fld>
            <a:endParaRPr lang="en-GB"/>
          </a:p>
        </p:txBody>
      </p:sp>
    </p:spTree>
    <p:extLst>
      <p:ext uri="{BB962C8B-B14F-4D97-AF65-F5344CB8AC3E}">
        <p14:creationId xmlns:p14="http://schemas.microsoft.com/office/powerpoint/2010/main" val="38713774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D7F2B91-7EF0-4524-848B-0DDCB062F8EB}" type="datetimeFigureOut">
              <a:rPr lang="en-GB" smtClean="0"/>
              <a:t>10/07/2017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3071F6-682F-47A3-ACEB-7B8FCB939DCF}" type="slidenum">
              <a:rPr lang="en-GB" smtClean="0"/>
              <a:t>‹#›</a:t>
            </a:fld>
            <a:endParaRPr lang="en-GB"/>
          </a:p>
        </p:txBody>
      </p:sp>
    </p:spTree>
    <p:extLst>
      <p:ext uri="{BB962C8B-B14F-4D97-AF65-F5344CB8AC3E}">
        <p14:creationId xmlns:p14="http://schemas.microsoft.com/office/powerpoint/2010/main" val="10104298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7F2B91-7EF0-4524-848B-0DDCB062F8EB}" type="datetimeFigureOut">
              <a:rPr lang="en-GB" smtClean="0"/>
              <a:t>10/07/2017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3071F6-682F-47A3-ACEB-7B8FCB939DCF}" type="slidenum">
              <a:rPr lang="en-GB" smtClean="0"/>
              <a:t>‹#›</a:t>
            </a:fld>
            <a:endParaRPr lang="en-GB"/>
          </a:p>
        </p:txBody>
      </p:sp>
    </p:spTree>
    <p:extLst>
      <p:ext uri="{BB962C8B-B14F-4D97-AF65-F5344CB8AC3E}">
        <p14:creationId xmlns:p14="http://schemas.microsoft.com/office/powerpoint/2010/main" val="386795465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7F2B91-7EF0-4524-848B-0DDCB062F8EB}" type="datetimeFigureOut">
              <a:rPr lang="en-GB" smtClean="0"/>
              <a:t>10/07/2017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3071F6-682F-47A3-ACEB-7B8FCB939DCF}" type="slidenum">
              <a:rPr lang="en-GB" smtClean="0"/>
              <a:t>‹#›</a:t>
            </a:fld>
            <a:endParaRPr lang="en-GB"/>
          </a:p>
        </p:txBody>
      </p:sp>
    </p:spTree>
    <p:extLst>
      <p:ext uri="{BB962C8B-B14F-4D97-AF65-F5344CB8AC3E}">
        <p14:creationId xmlns:p14="http://schemas.microsoft.com/office/powerpoint/2010/main" val="9736093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D7F2B91-7EF0-4524-848B-0DDCB062F8EB}" type="datetimeFigureOut">
              <a:rPr lang="en-GB" smtClean="0"/>
              <a:t>10/07/2017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3071F6-682F-47A3-ACEB-7B8FCB939DCF}" type="slidenum">
              <a:rPr lang="en-GB" smtClean="0"/>
              <a:t>‹#›</a:t>
            </a:fld>
            <a:endParaRPr lang="en-GB"/>
          </a:p>
        </p:txBody>
      </p:sp>
    </p:spTree>
    <p:extLst>
      <p:ext uri="{BB962C8B-B14F-4D97-AF65-F5344CB8AC3E}">
        <p14:creationId xmlns:p14="http://schemas.microsoft.com/office/powerpoint/2010/main" val="334409596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D7F2B91-7EF0-4524-848B-0DDCB062F8EB}" type="datetimeFigureOut">
              <a:rPr lang="en-GB" smtClean="0"/>
              <a:t>10/07/2017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93071F6-682F-47A3-ACEB-7B8FCB939DCF}" type="slidenum">
              <a:rPr lang="en-GB" smtClean="0"/>
              <a:t>‹#›</a:t>
            </a:fld>
            <a:endParaRPr lang="en-GB"/>
          </a:p>
        </p:txBody>
      </p:sp>
    </p:spTree>
    <p:extLst>
      <p:ext uri="{BB962C8B-B14F-4D97-AF65-F5344CB8AC3E}">
        <p14:creationId xmlns:p14="http://schemas.microsoft.com/office/powerpoint/2010/main" val="177482553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D7F2B91-7EF0-4524-848B-0DDCB062F8EB}" type="datetimeFigureOut">
              <a:rPr lang="en-GB" smtClean="0"/>
              <a:t>10/07/2017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93071F6-682F-47A3-ACEB-7B8FCB939DCF}" type="slidenum">
              <a:rPr lang="en-GB" smtClean="0"/>
              <a:t>‹#›</a:t>
            </a:fld>
            <a:endParaRPr lang="en-GB"/>
          </a:p>
        </p:txBody>
      </p:sp>
    </p:spTree>
    <p:extLst>
      <p:ext uri="{BB962C8B-B14F-4D97-AF65-F5344CB8AC3E}">
        <p14:creationId xmlns:p14="http://schemas.microsoft.com/office/powerpoint/2010/main" val="188889343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7F2B91-7EF0-4524-848B-0DDCB062F8EB}" type="datetimeFigureOut">
              <a:rPr lang="en-GB" smtClean="0"/>
              <a:t>10/07/2017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93071F6-682F-47A3-ACEB-7B8FCB939DCF}" type="slidenum">
              <a:rPr lang="en-GB" smtClean="0"/>
              <a:t>‹#›</a:t>
            </a:fld>
            <a:endParaRPr lang="en-GB"/>
          </a:p>
        </p:txBody>
      </p:sp>
    </p:spTree>
    <p:extLst>
      <p:ext uri="{BB962C8B-B14F-4D97-AF65-F5344CB8AC3E}">
        <p14:creationId xmlns:p14="http://schemas.microsoft.com/office/powerpoint/2010/main" val="642188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4406900"/>
            <a:ext cx="9144000" cy="1362075"/>
          </a:xfrm>
          <a:solidFill>
            <a:srgbClr val="7CCFDB"/>
          </a:solidFill>
        </p:spPr>
        <p:txBody>
          <a:bodyPr anchor="t"/>
          <a:lstStyle>
            <a:lvl1pPr algn="r">
              <a:defRPr sz="4000" b="1" cap="all">
                <a:solidFill>
                  <a:schemeClr val="bg1"/>
                </a:solidFill>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2" y="2906713"/>
            <a:ext cx="8421687" cy="1500187"/>
          </a:xfrm>
        </p:spPr>
        <p:txBody>
          <a:bodyPr anchor="b"/>
          <a:lstStyle>
            <a:lvl1pPr marL="0" indent="0" algn="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448CA66-A653-4008-9682-A2418F4E62C6}" type="datetimeFigureOut">
              <a:rPr lang="en-GB" smtClean="0"/>
              <a:t>10/07/2017</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B000E6B-4536-45D2-8197-CAE0F8DEEDE8}" type="slidenum">
              <a:rPr lang="en-GB" smtClean="0"/>
              <a:t>‹#›</a:t>
            </a:fld>
            <a:endParaRPr lang="en-GB"/>
          </a:p>
        </p:txBody>
      </p:sp>
    </p:spTree>
    <p:extLst>
      <p:ext uri="{BB962C8B-B14F-4D97-AF65-F5344CB8AC3E}">
        <p14:creationId xmlns:p14="http://schemas.microsoft.com/office/powerpoint/2010/main" val="715221678"/>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7F2B91-7EF0-4524-848B-0DDCB062F8EB}" type="datetimeFigureOut">
              <a:rPr lang="en-GB" smtClean="0"/>
              <a:t>10/07/2017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3071F6-682F-47A3-ACEB-7B8FCB939DCF}" type="slidenum">
              <a:rPr lang="en-GB" smtClean="0"/>
              <a:t>‹#›</a:t>
            </a:fld>
            <a:endParaRPr lang="en-GB"/>
          </a:p>
        </p:txBody>
      </p:sp>
    </p:spTree>
    <p:extLst>
      <p:ext uri="{BB962C8B-B14F-4D97-AF65-F5344CB8AC3E}">
        <p14:creationId xmlns:p14="http://schemas.microsoft.com/office/powerpoint/2010/main" val="273719791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7F2B91-7EF0-4524-848B-0DDCB062F8EB}" type="datetimeFigureOut">
              <a:rPr lang="en-GB" smtClean="0"/>
              <a:t>10/07/2017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3071F6-682F-47A3-ACEB-7B8FCB939DCF}" type="slidenum">
              <a:rPr lang="en-GB" smtClean="0"/>
              <a:t>‹#›</a:t>
            </a:fld>
            <a:endParaRPr lang="en-GB"/>
          </a:p>
        </p:txBody>
      </p:sp>
    </p:spTree>
    <p:extLst>
      <p:ext uri="{BB962C8B-B14F-4D97-AF65-F5344CB8AC3E}">
        <p14:creationId xmlns:p14="http://schemas.microsoft.com/office/powerpoint/2010/main" val="140330125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7F2B91-7EF0-4524-848B-0DDCB062F8EB}" type="datetimeFigureOut">
              <a:rPr lang="en-GB" smtClean="0"/>
              <a:t>10/07/2017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3071F6-682F-47A3-ACEB-7B8FCB939DCF}" type="slidenum">
              <a:rPr lang="en-GB" smtClean="0"/>
              <a:t>‹#›</a:t>
            </a:fld>
            <a:endParaRPr lang="en-GB"/>
          </a:p>
        </p:txBody>
      </p:sp>
    </p:spTree>
    <p:extLst>
      <p:ext uri="{BB962C8B-B14F-4D97-AF65-F5344CB8AC3E}">
        <p14:creationId xmlns:p14="http://schemas.microsoft.com/office/powerpoint/2010/main" val="49991353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7F2B91-7EF0-4524-848B-0DDCB062F8EB}" type="datetimeFigureOut">
              <a:rPr lang="en-GB" smtClean="0"/>
              <a:t>10/07/2017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3071F6-682F-47A3-ACEB-7B8FCB939DCF}" type="slidenum">
              <a:rPr lang="en-GB" smtClean="0"/>
              <a:t>‹#›</a:t>
            </a:fld>
            <a:endParaRPr lang="en-GB"/>
          </a:p>
        </p:txBody>
      </p:sp>
    </p:spTree>
    <p:extLst>
      <p:ext uri="{BB962C8B-B14F-4D97-AF65-F5344CB8AC3E}">
        <p14:creationId xmlns:p14="http://schemas.microsoft.com/office/powerpoint/2010/main" val="3139346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Title 1"/>
          <p:cNvSpPr>
            <a:spLocks noGrp="1"/>
          </p:cNvSpPr>
          <p:nvPr>
            <p:ph type="title"/>
          </p:nvPr>
        </p:nvSpPr>
        <p:spPr>
          <a:xfrm>
            <a:off x="0" y="404664"/>
            <a:ext cx="9144000" cy="778098"/>
          </a:xfrm>
          <a:solidFill>
            <a:srgbClr val="7CCFDB"/>
          </a:solidFill>
        </p:spPr>
        <p:txBody>
          <a:bodyPr>
            <a:normAutofit/>
          </a:bodyPr>
          <a:lstStyle>
            <a:lvl1pPr marL="444500" indent="0" algn="l" defTabSz="360363">
              <a:defRPr sz="2800">
                <a:solidFill>
                  <a:schemeClr val="bg1"/>
                </a:solidFill>
              </a:defRPr>
            </a:lvl1pPr>
          </a:lstStyle>
          <a:p>
            <a:r>
              <a:rPr lang="en-US" dirty="0"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448CA66-A653-4008-9682-A2418F4E62C6}" type="datetimeFigureOut">
              <a:rPr lang="en-GB" smtClean="0"/>
              <a:t>10/07/2017</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B000E6B-4536-45D2-8197-CAE0F8DEEDE8}" type="slidenum">
              <a:rPr lang="en-GB" smtClean="0"/>
              <a:t>‹#›</a:t>
            </a:fld>
            <a:endParaRPr lang="en-GB"/>
          </a:p>
        </p:txBody>
      </p:sp>
    </p:spTree>
    <p:extLst>
      <p:ext uri="{BB962C8B-B14F-4D97-AF65-F5344CB8AC3E}">
        <p14:creationId xmlns:p14="http://schemas.microsoft.com/office/powerpoint/2010/main" val="33927155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C448CA66-A653-4008-9682-A2418F4E62C6}" type="datetimeFigureOut">
              <a:rPr lang="en-GB" smtClean="0"/>
              <a:t>10/07/2017</a:t>
            </a:fld>
            <a:endParaRPr lang="en-GB"/>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9B000E6B-4536-45D2-8197-CAE0F8DEEDE8}" type="slidenum">
              <a:rPr lang="en-GB" smtClean="0"/>
              <a:t>‹#›</a:t>
            </a:fld>
            <a:endParaRPr lang="en-GB"/>
          </a:p>
        </p:txBody>
      </p:sp>
      <p:sp>
        <p:nvSpPr>
          <p:cNvPr id="11" name="Title 1"/>
          <p:cNvSpPr>
            <a:spLocks noGrp="1"/>
          </p:cNvSpPr>
          <p:nvPr>
            <p:ph type="title"/>
          </p:nvPr>
        </p:nvSpPr>
        <p:spPr>
          <a:xfrm>
            <a:off x="0" y="404664"/>
            <a:ext cx="9144000" cy="778098"/>
          </a:xfrm>
          <a:solidFill>
            <a:srgbClr val="7CCFDB"/>
          </a:solidFill>
        </p:spPr>
        <p:txBody>
          <a:bodyPr>
            <a:normAutofit/>
          </a:bodyPr>
          <a:lstStyle>
            <a:lvl1pPr marL="444500" indent="0" algn="l" defTabSz="360363">
              <a:defRPr sz="2800">
                <a:solidFill>
                  <a:schemeClr val="bg1"/>
                </a:solidFill>
              </a:defRPr>
            </a:lvl1pPr>
          </a:lstStyle>
          <a:p>
            <a:r>
              <a:rPr lang="en-US" dirty="0" smtClean="0"/>
              <a:t>Click to edit Master title style</a:t>
            </a:r>
            <a:endParaRPr lang="en-GB" dirty="0"/>
          </a:p>
        </p:txBody>
      </p:sp>
    </p:spTree>
    <p:extLst>
      <p:ext uri="{BB962C8B-B14F-4D97-AF65-F5344CB8AC3E}">
        <p14:creationId xmlns:p14="http://schemas.microsoft.com/office/powerpoint/2010/main" val="314508797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0" y="6356350"/>
            <a:ext cx="2133600" cy="365125"/>
          </a:xfrm>
          <a:prstGeom prst="rect">
            <a:avLst/>
          </a:prstGeom>
        </p:spPr>
        <p:txBody>
          <a:bodyPr/>
          <a:lstStyle/>
          <a:p>
            <a:fld id="{C448CA66-A653-4008-9682-A2418F4E62C6}" type="datetimeFigureOut">
              <a:rPr lang="en-GB" smtClean="0"/>
              <a:t>10/07/2017</a:t>
            </a:fld>
            <a:endParaRPr lang="en-GB"/>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9B000E6B-4536-45D2-8197-CAE0F8DEEDE8}" type="slidenum">
              <a:rPr lang="en-GB" smtClean="0"/>
              <a:t>‹#›</a:t>
            </a:fld>
            <a:endParaRPr lang="en-GB"/>
          </a:p>
        </p:txBody>
      </p:sp>
      <p:sp>
        <p:nvSpPr>
          <p:cNvPr id="7" name="Title 1"/>
          <p:cNvSpPr>
            <a:spLocks noGrp="1"/>
          </p:cNvSpPr>
          <p:nvPr>
            <p:ph type="title"/>
          </p:nvPr>
        </p:nvSpPr>
        <p:spPr>
          <a:xfrm>
            <a:off x="0" y="404664"/>
            <a:ext cx="9144000" cy="778098"/>
          </a:xfrm>
          <a:solidFill>
            <a:srgbClr val="7CCFDB"/>
          </a:solidFill>
        </p:spPr>
        <p:txBody>
          <a:bodyPr>
            <a:normAutofit/>
          </a:bodyPr>
          <a:lstStyle>
            <a:lvl1pPr marL="444500" indent="0" algn="l" defTabSz="360363">
              <a:defRPr sz="2800">
                <a:solidFill>
                  <a:schemeClr val="bg1"/>
                </a:solidFill>
              </a:defRPr>
            </a:lvl1pPr>
          </a:lstStyle>
          <a:p>
            <a:r>
              <a:rPr lang="en-US" dirty="0" smtClean="0"/>
              <a:t>Click to edit Master title style</a:t>
            </a:r>
            <a:endParaRPr lang="en-GB" dirty="0"/>
          </a:p>
        </p:txBody>
      </p:sp>
    </p:spTree>
    <p:extLst>
      <p:ext uri="{BB962C8B-B14F-4D97-AF65-F5344CB8AC3E}">
        <p14:creationId xmlns:p14="http://schemas.microsoft.com/office/powerpoint/2010/main" val="422716620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70124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448CA66-A653-4008-9682-A2418F4E62C6}" type="datetimeFigureOut">
              <a:rPr lang="en-GB" smtClean="0"/>
              <a:t>10/07/2017</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B000E6B-4536-45D2-8197-CAE0F8DEEDE8}" type="slidenum">
              <a:rPr lang="en-GB" smtClean="0"/>
              <a:t>‹#›</a:t>
            </a:fld>
            <a:endParaRPr lang="en-GB"/>
          </a:p>
        </p:txBody>
      </p:sp>
    </p:spTree>
    <p:extLst>
      <p:ext uri="{BB962C8B-B14F-4D97-AF65-F5344CB8AC3E}">
        <p14:creationId xmlns:p14="http://schemas.microsoft.com/office/powerpoint/2010/main" val="412212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448CA66-A653-4008-9682-A2418F4E62C6}" type="datetimeFigureOut">
              <a:rPr lang="en-GB" smtClean="0"/>
              <a:t>10/07/2017</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B000E6B-4536-45D2-8197-CAE0F8DEEDE8}" type="slidenum">
              <a:rPr lang="en-GB" smtClean="0"/>
              <a:t>‹#›</a:t>
            </a:fld>
            <a:endParaRPr lang="en-GB"/>
          </a:p>
        </p:txBody>
      </p:sp>
    </p:spTree>
    <p:extLst>
      <p:ext uri="{BB962C8B-B14F-4D97-AF65-F5344CB8AC3E}">
        <p14:creationId xmlns:p14="http://schemas.microsoft.com/office/powerpoint/2010/main" val="952277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6021288"/>
            <a:ext cx="9144000" cy="829262"/>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1"/>
            <a:ext cx="8229600" cy="427765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extBox 6"/>
          <p:cNvSpPr txBox="1"/>
          <p:nvPr userDrawn="1"/>
        </p:nvSpPr>
        <p:spPr>
          <a:xfrm>
            <a:off x="8244408" y="6525344"/>
            <a:ext cx="1728192" cy="215444"/>
          </a:xfrm>
          <a:prstGeom prst="rect">
            <a:avLst/>
          </a:prstGeom>
          <a:noFill/>
        </p:spPr>
        <p:txBody>
          <a:bodyPr wrap="square" rtlCol="0">
            <a:spAutoFit/>
          </a:bodyPr>
          <a:lstStyle/>
          <a:p>
            <a:r>
              <a:rPr lang="en-GB" sz="800" dirty="0" smtClean="0">
                <a:latin typeface="Arial" panose="020B0604020202020204" pitchFamily="34" charset="0"/>
                <a:cs typeface="Arial" panose="020B0604020202020204" pitchFamily="34" charset="0"/>
              </a:rPr>
              <a:t>© OCR 2017</a:t>
            </a:r>
            <a:endParaRPr lang="en-GB" sz="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7633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rgbClr val="7CCFDB"/>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4276AC-4418-4156-944D-CCC8F5C7C5E5}" type="datetimeFigureOut">
              <a:rPr lang="en-GB" smtClean="0"/>
              <a:t>10/07/2017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0C22D-384E-4D13-BEA7-4A9EF786DD0B}" type="slidenum">
              <a:rPr lang="en-GB" smtClean="0"/>
              <a:t>‹#›</a:t>
            </a:fld>
            <a:endParaRPr lang="en-GB"/>
          </a:p>
        </p:txBody>
      </p:sp>
    </p:spTree>
    <p:extLst>
      <p:ext uri="{BB962C8B-B14F-4D97-AF65-F5344CB8AC3E}">
        <p14:creationId xmlns:p14="http://schemas.microsoft.com/office/powerpoint/2010/main" val="328713037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7F2B91-7EF0-4524-848B-0DDCB062F8EB}" type="datetimeFigureOut">
              <a:rPr lang="en-GB" smtClean="0"/>
              <a:t>10/07/2017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3071F6-682F-47A3-ACEB-7B8FCB939DCF}" type="slidenum">
              <a:rPr lang="en-GB" smtClean="0"/>
              <a:t>‹#›</a:t>
            </a:fld>
            <a:endParaRPr lang="en-GB"/>
          </a:p>
        </p:txBody>
      </p:sp>
    </p:spTree>
    <p:extLst>
      <p:ext uri="{BB962C8B-B14F-4D97-AF65-F5344CB8AC3E}">
        <p14:creationId xmlns:p14="http://schemas.microsoft.com/office/powerpoint/2010/main" val="708097429"/>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resources.feedback@ocr.org.uk"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youtube.com/watch?v=rrbv26ukhPg&amp;t=0m53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23528" y="2564904"/>
            <a:ext cx="3528392" cy="1470025"/>
          </a:xfrm>
        </p:spPr>
        <p:txBody>
          <a:bodyPr/>
          <a:lstStyle/>
          <a:p>
            <a:r>
              <a:rPr lang="en-GB" dirty="0" smtClean="0"/>
              <a:t>Unit 1.6 </a:t>
            </a:r>
            <a:br>
              <a:rPr lang="en-GB" dirty="0" smtClean="0"/>
            </a:br>
            <a:r>
              <a:rPr lang="en-GB" dirty="0" smtClean="0"/>
              <a:t>Systems security </a:t>
            </a:r>
            <a:br>
              <a:rPr lang="en-GB" dirty="0" smtClean="0"/>
            </a:br>
            <a:r>
              <a:rPr lang="en-GB" dirty="0" smtClean="0"/>
              <a:t>Lesson 3</a:t>
            </a:r>
            <a:endParaRPr lang="en-GB" dirty="0"/>
          </a:p>
        </p:txBody>
      </p:sp>
    </p:spTree>
    <p:extLst>
      <p:ext uri="{BB962C8B-B14F-4D97-AF65-F5344CB8AC3E}">
        <p14:creationId xmlns:p14="http://schemas.microsoft.com/office/powerpoint/2010/main" val="38914654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 1 - Answers</a:t>
            </a:r>
            <a:endParaRPr lang="en-GB" dirty="0"/>
          </a:p>
        </p:txBody>
      </p:sp>
      <p:sp>
        <p:nvSpPr>
          <p:cNvPr id="3" name="Content Placeholder 2"/>
          <p:cNvSpPr>
            <a:spLocks noGrp="1"/>
          </p:cNvSpPr>
          <p:nvPr>
            <p:ph idx="1"/>
          </p:nvPr>
        </p:nvSpPr>
        <p:spPr/>
        <p:txBody>
          <a:bodyPr/>
          <a:lstStyle/>
          <a:p>
            <a:pPr marL="514350" indent="-514350">
              <a:buFont typeface="+mj-lt"/>
              <a:buAutoNum type="arabicPeriod"/>
            </a:pPr>
            <a:r>
              <a:rPr lang="en-US" dirty="0"/>
              <a:t>Computer Misuse Act / Investigatory Powers Act</a:t>
            </a:r>
          </a:p>
          <a:p>
            <a:pPr marL="514350" indent="-514350">
              <a:buFont typeface="+mj-lt"/>
              <a:buAutoNum type="arabicPeriod"/>
            </a:pPr>
            <a:r>
              <a:rPr lang="en-US" dirty="0"/>
              <a:t>Investigatory Powers Act (recently updated) &amp; others (dependent on offence)</a:t>
            </a:r>
          </a:p>
        </p:txBody>
      </p:sp>
    </p:spTree>
    <p:extLst>
      <p:ext uri="{BB962C8B-B14F-4D97-AF65-F5344CB8AC3E}">
        <p14:creationId xmlns:p14="http://schemas.microsoft.com/office/powerpoint/2010/main" val="4021552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Penetration Testing</a:t>
            </a:r>
          </a:p>
        </p:txBody>
      </p:sp>
      <p:sp>
        <p:nvSpPr>
          <p:cNvPr id="3" name="Content Placeholder 2"/>
          <p:cNvSpPr>
            <a:spLocks noGrp="1"/>
          </p:cNvSpPr>
          <p:nvPr>
            <p:ph idx="1"/>
          </p:nvPr>
        </p:nvSpPr>
        <p:spPr/>
        <p:txBody>
          <a:bodyPr>
            <a:normAutofit/>
          </a:bodyPr>
          <a:lstStyle/>
          <a:p>
            <a:r>
              <a:rPr lang="en-GB" sz="2400" dirty="0"/>
              <a:t>Tests performed under a controlled environment by a qualified person</a:t>
            </a:r>
          </a:p>
          <a:p>
            <a:r>
              <a:rPr lang="en-GB" sz="2400" dirty="0"/>
              <a:t>Checks for current vulnerabilities and explores potential ones in order to expose weaknesses in the system so they cannot be maliciously exploited</a:t>
            </a:r>
          </a:p>
          <a:p>
            <a:r>
              <a:rPr lang="en-GB" sz="2400" dirty="0"/>
              <a:t>May use tools to help them in their duties</a:t>
            </a:r>
          </a:p>
          <a:p>
            <a:r>
              <a:rPr lang="en-GB" sz="2400" dirty="0"/>
              <a:t>Performed by a ‘penetration tester’</a:t>
            </a:r>
          </a:p>
        </p:txBody>
      </p:sp>
    </p:spTree>
    <p:extLst>
      <p:ext uri="{BB962C8B-B14F-4D97-AF65-F5344CB8AC3E}">
        <p14:creationId xmlns:p14="http://schemas.microsoft.com/office/powerpoint/2010/main" val="3118921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Anti malware software</a:t>
            </a:r>
          </a:p>
        </p:txBody>
      </p:sp>
      <p:sp>
        <p:nvSpPr>
          <p:cNvPr id="3" name="Content Placeholder 2"/>
          <p:cNvSpPr>
            <a:spLocks noGrp="1"/>
          </p:cNvSpPr>
          <p:nvPr>
            <p:ph idx="1"/>
          </p:nvPr>
        </p:nvSpPr>
        <p:spPr/>
        <p:txBody>
          <a:bodyPr/>
          <a:lstStyle/>
          <a:p>
            <a:r>
              <a:rPr lang="en-GB" dirty="0"/>
              <a:t>Software with the aim of preventing malware from entering the system. </a:t>
            </a:r>
          </a:p>
          <a:p>
            <a:endParaRPr lang="en-GB" dirty="0"/>
          </a:p>
          <a:p>
            <a:r>
              <a:rPr lang="en-GB" dirty="0"/>
              <a:t>Malware - </a:t>
            </a:r>
            <a:r>
              <a:rPr lang="en-US" dirty="0"/>
              <a:t>Otherwise known as ‘malicious software’</a:t>
            </a:r>
          </a:p>
          <a:p>
            <a:r>
              <a:rPr lang="en-US" dirty="0"/>
              <a:t>Software which can be malicious if damaging to a computer or network</a:t>
            </a:r>
          </a:p>
          <a:p>
            <a:r>
              <a:rPr lang="en-US" dirty="0"/>
              <a:t>Examples include viruses, worms and </a:t>
            </a:r>
            <a:r>
              <a:rPr lang="en-US" dirty="0" err="1"/>
              <a:t>trojan</a:t>
            </a:r>
            <a:r>
              <a:rPr lang="en-US" dirty="0"/>
              <a:t> horses</a:t>
            </a:r>
          </a:p>
        </p:txBody>
      </p:sp>
    </p:spTree>
    <p:extLst>
      <p:ext uri="{BB962C8B-B14F-4D97-AF65-F5344CB8AC3E}">
        <p14:creationId xmlns:p14="http://schemas.microsoft.com/office/powerpoint/2010/main" val="24579537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Firewalls</a:t>
            </a:r>
          </a:p>
        </p:txBody>
      </p:sp>
      <p:sp>
        <p:nvSpPr>
          <p:cNvPr id="3" name="Content Placeholder 2"/>
          <p:cNvSpPr>
            <a:spLocks noGrp="1"/>
          </p:cNvSpPr>
          <p:nvPr>
            <p:ph idx="1"/>
          </p:nvPr>
        </p:nvSpPr>
        <p:spPr/>
        <p:txBody>
          <a:bodyPr>
            <a:normAutofit fontScale="92500"/>
          </a:bodyPr>
          <a:lstStyle/>
          <a:p>
            <a:r>
              <a:rPr lang="en-GB" dirty="0"/>
              <a:t>Software that performs a ‘barrier’ between a potential attacker and the computer system</a:t>
            </a:r>
          </a:p>
          <a:p>
            <a:r>
              <a:rPr lang="en-GB" dirty="0"/>
              <a:t>Can be held on a server, or a standalone computer</a:t>
            </a:r>
          </a:p>
          <a:p>
            <a:r>
              <a:rPr lang="en-GB" dirty="0"/>
              <a:t>Many have this feature as part of an anti-virus package </a:t>
            </a:r>
          </a:p>
          <a:p>
            <a:r>
              <a:rPr lang="en-GB" dirty="0"/>
              <a:t>Not 100% effective </a:t>
            </a:r>
            <a:r>
              <a:rPr lang="mr-IN" dirty="0"/>
              <a:t>–</a:t>
            </a:r>
            <a:r>
              <a:rPr lang="en-GB" dirty="0"/>
              <a:t> an attacker could exploit a vulnerability</a:t>
            </a:r>
          </a:p>
          <a:p>
            <a:r>
              <a:rPr lang="en-GB" dirty="0"/>
              <a:t>Monitor application and network usage</a:t>
            </a:r>
          </a:p>
          <a:p>
            <a:r>
              <a:rPr lang="en-GB" dirty="0"/>
              <a:t>Has the ability to block access from certain computer users and disable processes which may be perceived as a threat</a:t>
            </a:r>
          </a:p>
        </p:txBody>
      </p:sp>
    </p:spTree>
    <p:extLst>
      <p:ext uri="{BB962C8B-B14F-4D97-AF65-F5344CB8AC3E}">
        <p14:creationId xmlns:p14="http://schemas.microsoft.com/office/powerpoint/2010/main" val="39923577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Network Policies</a:t>
            </a:r>
          </a:p>
        </p:txBody>
      </p:sp>
      <p:sp>
        <p:nvSpPr>
          <p:cNvPr id="3" name="Content Placeholder 2"/>
          <p:cNvSpPr>
            <a:spLocks noGrp="1"/>
          </p:cNvSpPr>
          <p:nvPr>
            <p:ph idx="1"/>
          </p:nvPr>
        </p:nvSpPr>
        <p:spPr/>
        <p:txBody>
          <a:bodyPr>
            <a:normAutofit fontScale="92500" lnSpcReduction="20000"/>
          </a:bodyPr>
          <a:lstStyle/>
          <a:p>
            <a:r>
              <a:rPr lang="en-GB" dirty="0"/>
              <a:t>Defines how a system can be secured through specific rules or requirements</a:t>
            </a:r>
          </a:p>
          <a:p>
            <a:r>
              <a:rPr lang="en-GB" dirty="0"/>
              <a:t>Explains how particular users should access and treat a system</a:t>
            </a:r>
          </a:p>
          <a:p>
            <a:endParaRPr lang="en-GB" dirty="0"/>
          </a:p>
          <a:p>
            <a:r>
              <a:rPr lang="en-GB" b="1" dirty="0"/>
              <a:t>Specifies rules for use, for example:</a:t>
            </a:r>
          </a:p>
          <a:p>
            <a:pPr lvl="1"/>
            <a:r>
              <a:rPr lang="en-GB" dirty="0"/>
              <a:t>Who should access particular parts of a system </a:t>
            </a:r>
            <a:r>
              <a:rPr lang="en-GB" dirty="0" smtClean="0"/>
              <a:t/>
            </a:r>
            <a:br>
              <a:rPr lang="en-GB" dirty="0" smtClean="0"/>
            </a:br>
            <a:r>
              <a:rPr lang="en-GB" dirty="0" smtClean="0"/>
              <a:t>(</a:t>
            </a:r>
            <a:r>
              <a:rPr lang="en-GB" dirty="0"/>
              <a:t>no distributing of passwords)</a:t>
            </a:r>
          </a:p>
          <a:p>
            <a:pPr lvl="1"/>
            <a:r>
              <a:rPr lang="en-GB" dirty="0"/>
              <a:t>What systems can be used for </a:t>
            </a:r>
            <a:r>
              <a:rPr lang="en-GB" dirty="0" smtClean="0"/>
              <a:t/>
            </a:r>
            <a:br>
              <a:rPr lang="en-GB" dirty="0" smtClean="0"/>
            </a:br>
            <a:r>
              <a:rPr lang="en-GB" dirty="0" smtClean="0"/>
              <a:t>(</a:t>
            </a:r>
            <a:r>
              <a:rPr lang="en-GB" dirty="0" err="1"/>
              <a:t>eg</a:t>
            </a:r>
            <a:r>
              <a:rPr lang="en-GB" dirty="0"/>
              <a:t>. Work only  / no personal use)</a:t>
            </a:r>
          </a:p>
          <a:p>
            <a:pPr lvl="1"/>
            <a:r>
              <a:rPr lang="en-GB" dirty="0"/>
              <a:t>How to handle specific systems like email </a:t>
            </a:r>
            <a:r>
              <a:rPr lang="en-GB" dirty="0" smtClean="0"/>
              <a:t/>
            </a:r>
            <a:br>
              <a:rPr lang="en-GB" dirty="0" smtClean="0"/>
            </a:br>
            <a:r>
              <a:rPr lang="en-GB" dirty="0" smtClean="0"/>
              <a:t>(</a:t>
            </a:r>
            <a:r>
              <a:rPr lang="en-GB" dirty="0"/>
              <a:t>no passing chain mail)</a:t>
            </a:r>
          </a:p>
          <a:p>
            <a:pPr lvl="1"/>
            <a:endParaRPr lang="en-GB" dirty="0"/>
          </a:p>
        </p:txBody>
      </p:sp>
    </p:spTree>
    <p:extLst>
      <p:ext uri="{BB962C8B-B14F-4D97-AF65-F5344CB8AC3E}">
        <p14:creationId xmlns:p14="http://schemas.microsoft.com/office/powerpoint/2010/main" val="40450398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 2</a:t>
            </a:r>
            <a:endParaRPr lang="en-GB" dirty="0"/>
          </a:p>
        </p:txBody>
      </p:sp>
      <p:sp>
        <p:nvSpPr>
          <p:cNvPr id="3" name="Content Placeholder 2"/>
          <p:cNvSpPr>
            <a:spLocks noGrp="1"/>
          </p:cNvSpPr>
          <p:nvPr>
            <p:ph idx="1"/>
          </p:nvPr>
        </p:nvSpPr>
        <p:spPr/>
        <p:txBody>
          <a:bodyPr>
            <a:normAutofit fontScale="92500" lnSpcReduction="10000"/>
          </a:bodyPr>
          <a:lstStyle/>
          <a:p>
            <a:r>
              <a:rPr lang="en-US" dirty="0"/>
              <a:t>Look at your school’s security policy </a:t>
            </a:r>
            <a:r>
              <a:rPr lang="en-US" dirty="0" smtClean="0"/>
              <a:t/>
            </a:r>
            <a:br>
              <a:rPr lang="en-US" dirty="0" smtClean="0"/>
            </a:br>
            <a:r>
              <a:rPr lang="en-US" dirty="0" smtClean="0"/>
              <a:t>(</a:t>
            </a:r>
            <a:r>
              <a:rPr lang="en-US" dirty="0"/>
              <a:t>exemplar policy available in resources)</a:t>
            </a:r>
          </a:p>
          <a:p>
            <a:endParaRPr lang="en-US" dirty="0"/>
          </a:p>
          <a:p>
            <a:r>
              <a:rPr lang="en-US" dirty="0"/>
              <a:t>What is the point of a security policy?</a:t>
            </a:r>
          </a:p>
          <a:p>
            <a:r>
              <a:rPr lang="en-US" dirty="0"/>
              <a:t>Why key things does it cover?</a:t>
            </a:r>
          </a:p>
          <a:p>
            <a:r>
              <a:rPr lang="en-US" dirty="0"/>
              <a:t>What would you make your ‘Top 3’ of important things to have in a policy and why?</a:t>
            </a:r>
          </a:p>
          <a:p>
            <a:endParaRPr lang="en-US" dirty="0"/>
          </a:p>
          <a:p>
            <a:r>
              <a:rPr lang="en-US" dirty="0"/>
              <a:t>Extension: </a:t>
            </a:r>
          </a:p>
          <a:p>
            <a:pPr lvl="1"/>
            <a:r>
              <a:rPr lang="en-US" dirty="0"/>
              <a:t>Create a resource to inform other people how security policies help prevent attacks</a:t>
            </a:r>
          </a:p>
        </p:txBody>
      </p:sp>
    </p:spTree>
    <p:extLst>
      <p:ext uri="{BB962C8B-B14F-4D97-AF65-F5344CB8AC3E}">
        <p14:creationId xmlns:p14="http://schemas.microsoft.com/office/powerpoint/2010/main" val="15503781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 3</a:t>
            </a:r>
            <a:endParaRPr lang="en-GB" dirty="0"/>
          </a:p>
        </p:txBody>
      </p:sp>
      <p:sp>
        <p:nvSpPr>
          <p:cNvPr id="3" name="Content Placeholder 2"/>
          <p:cNvSpPr>
            <a:spLocks noGrp="1"/>
          </p:cNvSpPr>
          <p:nvPr>
            <p:ph idx="1"/>
          </p:nvPr>
        </p:nvSpPr>
        <p:spPr/>
        <p:txBody>
          <a:bodyPr>
            <a:normAutofit fontScale="92500" lnSpcReduction="10000"/>
          </a:bodyPr>
          <a:lstStyle/>
          <a:p>
            <a:r>
              <a:rPr lang="en-GB" dirty="0"/>
              <a:t>Write your own security policy for an organisation using a template to help you:</a:t>
            </a:r>
          </a:p>
          <a:p>
            <a:endParaRPr lang="en-GB" dirty="0"/>
          </a:p>
          <a:p>
            <a:pPr marL="0" indent="0">
              <a:buNone/>
            </a:pPr>
            <a:r>
              <a:rPr lang="en-GB" dirty="0" smtClean="0"/>
              <a:t>Low Challenge</a:t>
            </a:r>
            <a:endParaRPr lang="en-GB" dirty="0"/>
          </a:p>
          <a:p>
            <a:pPr lvl="1"/>
            <a:r>
              <a:rPr lang="en-GB" dirty="0"/>
              <a:t>Small accountancy firm</a:t>
            </a:r>
          </a:p>
          <a:p>
            <a:endParaRPr lang="en-GB" dirty="0"/>
          </a:p>
          <a:p>
            <a:pPr marL="0" indent="0">
              <a:buNone/>
            </a:pPr>
            <a:r>
              <a:rPr lang="en-GB" dirty="0"/>
              <a:t>Medium Challenge</a:t>
            </a:r>
            <a:endParaRPr lang="en-GB" dirty="0"/>
          </a:p>
          <a:p>
            <a:pPr lvl="1"/>
            <a:r>
              <a:rPr lang="en-GB" dirty="0"/>
              <a:t>University</a:t>
            </a:r>
          </a:p>
          <a:p>
            <a:endParaRPr lang="en-GB" dirty="0"/>
          </a:p>
          <a:p>
            <a:pPr marL="0" indent="0">
              <a:buNone/>
            </a:pPr>
            <a:r>
              <a:rPr lang="en-GB"/>
              <a:t>High Challenge</a:t>
            </a:r>
            <a:endParaRPr lang="en-GB" dirty="0"/>
          </a:p>
          <a:p>
            <a:pPr lvl="1"/>
            <a:r>
              <a:rPr lang="en-GB" dirty="0"/>
              <a:t>Supermarket chain</a:t>
            </a:r>
          </a:p>
        </p:txBody>
      </p:sp>
    </p:spTree>
    <p:extLst>
      <p:ext uri="{BB962C8B-B14F-4D97-AF65-F5344CB8AC3E}">
        <p14:creationId xmlns:p14="http://schemas.microsoft.com/office/powerpoint/2010/main" val="14052017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Plenary</a:t>
            </a:r>
            <a:endParaRPr lang="en-GB" dirty="0"/>
          </a:p>
        </p:txBody>
      </p:sp>
      <p:sp>
        <p:nvSpPr>
          <p:cNvPr id="3" name="Content Placeholder 2"/>
          <p:cNvSpPr>
            <a:spLocks noGrp="1"/>
          </p:cNvSpPr>
          <p:nvPr>
            <p:ph idx="1"/>
          </p:nvPr>
        </p:nvSpPr>
        <p:spPr/>
        <p:txBody>
          <a:bodyPr/>
          <a:lstStyle/>
          <a:p>
            <a:r>
              <a:rPr lang="en-US" dirty="0"/>
              <a:t>Develop revision cards using shared resource</a:t>
            </a:r>
          </a:p>
          <a:p>
            <a:r>
              <a:rPr lang="en-US" dirty="0"/>
              <a:t>Check questions and answers by shuffling cards and sharing around to test each other.</a:t>
            </a:r>
          </a:p>
          <a:p>
            <a:endParaRPr lang="en-GB" dirty="0"/>
          </a:p>
        </p:txBody>
      </p:sp>
    </p:spTree>
    <p:extLst>
      <p:ext uri="{BB962C8B-B14F-4D97-AF65-F5344CB8AC3E}">
        <p14:creationId xmlns:p14="http://schemas.microsoft.com/office/powerpoint/2010/main" val="4061477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bwMode="auto">
          <a:xfrm>
            <a:off x="827585" y="4581127"/>
            <a:ext cx="7536954" cy="1224137"/>
          </a:xfrm>
          <a:prstGeom prst="roundRect">
            <a:avLst/>
          </a:prstGeom>
          <a:solidFill>
            <a:schemeClr val="tx1">
              <a:alpha val="20000"/>
            </a:schemeClr>
          </a:solidFill>
          <a:ln>
            <a:noFill/>
          </a:ln>
        </p:spPr>
        <p:style>
          <a:lnRef idx="2">
            <a:schemeClr val="accent5"/>
          </a:lnRef>
          <a:fillRef idx="1">
            <a:schemeClr val="lt1"/>
          </a:fillRef>
          <a:effectRef idx="0">
            <a:schemeClr val="accent5"/>
          </a:effectRef>
          <a:fontRef idx="minor">
            <a:schemeClr val="dk1"/>
          </a:fontRef>
        </p:style>
        <p:txBody>
          <a:bodyPr anchor="ctr"/>
          <a:lstStyle/>
          <a:p>
            <a:r>
              <a:rPr lang="en-GB" sz="800" b="1" dirty="0">
                <a:latin typeface="Arial" panose="020B0604020202020204" pitchFamily="34" charset="0"/>
                <a:cs typeface="Arial" panose="020B0604020202020204" pitchFamily="34" charset="0"/>
              </a:rPr>
              <a:t>OCR Resources</a:t>
            </a:r>
            <a:r>
              <a:rPr lang="en-GB" sz="800" dirty="0">
                <a:latin typeface="Arial" panose="020B0604020202020204" pitchFamily="34" charset="0"/>
                <a:cs typeface="Arial" panose="020B0604020202020204" pitchFamily="34" charset="0"/>
              </a:rPr>
              <a:t>: </a:t>
            </a:r>
            <a:r>
              <a:rPr lang="en-GB" sz="800" i="1" dirty="0">
                <a:latin typeface="Arial" panose="020B0604020202020204" pitchFamily="34" charset="0"/>
                <a:cs typeface="Arial" panose="020B0604020202020204" pitchFamily="34" charset="0"/>
              </a:rPr>
              <a:t>the small print</a:t>
            </a:r>
            <a:br>
              <a:rPr lang="en-GB" sz="800" i="1" dirty="0">
                <a:latin typeface="Arial" panose="020B0604020202020204" pitchFamily="34" charset="0"/>
                <a:cs typeface="Arial" panose="020B0604020202020204" pitchFamily="34" charset="0"/>
              </a:rPr>
            </a:br>
            <a:r>
              <a:rPr lang="en-GB" sz="800" dirty="0">
                <a:latin typeface="Arial" panose="020B0604020202020204" pitchFamily="34" charset="0"/>
                <a:cs typeface="Arial" panose="020B0604020202020204" pitchFamily="34" charset="0"/>
              </a:rPr>
              <a:t>OCR’s resources are provided to support the teaching of OCR specifications, but in no way constitute an endorsed teaching method that is required by the Board, and the decision to use them lies with the individual teacher.   Whilst every effort is made to ensure the accuracy of the content, OCR cannot be held responsible for any errors or omissions within these resources. </a:t>
            </a:r>
            <a:br>
              <a:rPr lang="en-GB" sz="800" dirty="0">
                <a:latin typeface="Arial" panose="020B0604020202020204" pitchFamily="34" charset="0"/>
                <a:cs typeface="Arial" panose="020B0604020202020204" pitchFamily="34" charset="0"/>
              </a:rPr>
            </a:br>
            <a:r>
              <a:rPr lang="en-GB" sz="800" dirty="0">
                <a:latin typeface="Arial" panose="020B0604020202020204" pitchFamily="34" charset="0"/>
                <a:cs typeface="Arial" panose="020B0604020202020204" pitchFamily="34" charset="0"/>
              </a:rPr>
              <a:t>© </a:t>
            </a:r>
            <a:r>
              <a:rPr lang="en-GB" sz="800">
                <a:latin typeface="Arial" panose="020B0604020202020204" pitchFamily="34" charset="0"/>
                <a:cs typeface="Arial" panose="020B0604020202020204" pitchFamily="34" charset="0"/>
              </a:rPr>
              <a:t>OCR </a:t>
            </a:r>
            <a:r>
              <a:rPr lang="en-GB" sz="800" smtClean="0">
                <a:latin typeface="Arial" panose="020B0604020202020204" pitchFamily="34" charset="0"/>
                <a:cs typeface="Arial" panose="020B0604020202020204" pitchFamily="34" charset="0"/>
              </a:rPr>
              <a:t>2017 </a:t>
            </a:r>
            <a:r>
              <a:rPr lang="en-GB" sz="800" dirty="0">
                <a:latin typeface="Arial" panose="020B0604020202020204" pitchFamily="34" charset="0"/>
                <a:cs typeface="Arial" panose="020B0604020202020204" pitchFamily="34" charset="0"/>
              </a:rPr>
              <a:t>- This resource may be freely copied and distributed, as long as the OCR logo and this message remain intact and OCR is acknowledged as the originator of this work.</a:t>
            </a:r>
          </a:p>
          <a:p>
            <a:r>
              <a:rPr lang="en-GB" sz="800" dirty="0">
                <a:latin typeface="Arial" panose="020B0604020202020204" pitchFamily="34" charset="0"/>
                <a:cs typeface="Arial" panose="020B0604020202020204" pitchFamily="34" charset="0"/>
              </a:rPr>
              <a:t>OCR acknowledges the use of the following content: n/a</a:t>
            </a:r>
          </a:p>
          <a:p>
            <a:pPr fontAlgn="ctr"/>
            <a:r>
              <a:rPr lang="en-GB" sz="800" dirty="0">
                <a:latin typeface="Arial" panose="020B0604020202020204" pitchFamily="34" charset="0"/>
                <a:cs typeface="Arial" panose="020B0604020202020204" pitchFamily="34" charset="0"/>
              </a:rPr>
              <a:t>Please get in touch if you want to discuss the accessibility of resources we offer to support delivery of our qualifications: </a:t>
            </a:r>
            <a:r>
              <a:rPr lang="en-GB" sz="800" u="sng" dirty="0">
                <a:latin typeface="Arial" panose="020B0604020202020204" pitchFamily="34" charset="0"/>
                <a:cs typeface="Arial" panose="020B0604020202020204" pitchFamily="34" charset="0"/>
                <a:hlinkClick r:id="rId2"/>
              </a:rPr>
              <a:t>resources.feedback@ocr.org.uk</a:t>
            </a:r>
            <a:endParaRPr lang="en-GB" sz="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22637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9144000" cy="1152128"/>
          </a:xfrm>
        </p:spPr>
        <p:txBody>
          <a:bodyPr>
            <a:noAutofit/>
          </a:bodyPr>
          <a:lstStyle/>
          <a:p>
            <a:r>
              <a:rPr lang="en-US" sz="2800" dirty="0"/>
              <a:t>This lesson covers the following from specification </a:t>
            </a:r>
            <a:r>
              <a:rPr lang="en-US" sz="2800" dirty="0" smtClean="0"/>
              <a:t/>
            </a:r>
            <a:br>
              <a:rPr lang="en-US" sz="2800" dirty="0" smtClean="0"/>
            </a:br>
            <a:r>
              <a:rPr lang="en-US" sz="2800" dirty="0" smtClean="0"/>
              <a:t>1.6 </a:t>
            </a:r>
            <a:r>
              <a:rPr lang="en-US" sz="2800" dirty="0"/>
              <a:t>System Security:</a:t>
            </a:r>
            <a:endParaRPr lang="en-GB" sz="2800" dirty="0"/>
          </a:p>
        </p:txBody>
      </p:sp>
      <p:sp>
        <p:nvSpPr>
          <p:cNvPr id="3" name="Content Placeholder 2"/>
          <p:cNvSpPr>
            <a:spLocks noGrp="1"/>
          </p:cNvSpPr>
          <p:nvPr>
            <p:ph sz="half" idx="1"/>
          </p:nvPr>
        </p:nvSpPr>
        <p:spPr>
          <a:xfrm>
            <a:off x="457200" y="1772816"/>
            <a:ext cx="4038600" cy="4525963"/>
          </a:xfrm>
        </p:spPr>
        <p:txBody>
          <a:bodyPr>
            <a:noAutofit/>
          </a:bodyPr>
          <a:lstStyle/>
          <a:p>
            <a:r>
              <a:rPr lang="en-US" sz="1800" b="1" dirty="0">
                <a:solidFill>
                  <a:srgbClr val="7CCFDB"/>
                </a:solidFill>
              </a:rPr>
              <a:t>Forms of attack</a:t>
            </a:r>
          </a:p>
          <a:p>
            <a:r>
              <a:rPr lang="en-US" sz="1800" b="1" dirty="0">
                <a:solidFill>
                  <a:srgbClr val="7CCFDB"/>
                </a:solidFill>
              </a:rPr>
              <a:t>Threats posed to networks:</a:t>
            </a:r>
          </a:p>
          <a:p>
            <a:pPr lvl="1"/>
            <a:r>
              <a:rPr lang="en-US" sz="1800" dirty="0">
                <a:solidFill>
                  <a:srgbClr val="7CCFDB"/>
                </a:solidFill>
              </a:rPr>
              <a:t>Malware</a:t>
            </a:r>
          </a:p>
          <a:p>
            <a:pPr lvl="1"/>
            <a:r>
              <a:rPr lang="en-US" sz="1800" dirty="0">
                <a:solidFill>
                  <a:srgbClr val="7CCFDB"/>
                </a:solidFill>
              </a:rPr>
              <a:t>Phishing</a:t>
            </a:r>
          </a:p>
          <a:p>
            <a:pPr lvl="1"/>
            <a:r>
              <a:rPr lang="en-US" sz="1800" dirty="0">
                <a:solidFill>
                  <a:srgbClr val="7CCFDB"/>
                </a:solidFill>
              </a:rPr>
              <a:t>People as the weak point in secure systems (social engineering)</a:t>
            </a:r>
          </a:p>
          <a:p>
            <a:pPr lvl="1"/>
            <a:r>
              <a:rPr lang="en-US" sz="1800" dirty="0">
                <a:solidFill>
                  <a:srgbClr val="7CCFDB"/>
                </a:solidFill>
              </a:rPr>
              <a:t>Brute force attacks</a:t>
            </a:r>
          </a:p>
          <a:p>
            <a:pPr lvl="1"/>
            <a:r>
              <a:rPr lang="en-US" sz="1800" dirty="0">
                <a:solidFill>
                  <a:srgbClr val="7CCFDB"/>
                </a:solidFill>
              </a:rPr>
              <a:t>DDOS</a:t>
            </a:r>
          </a:p>
          <a:p>
            <a:pPr lvl="1"/>
            <a:r>
              <a:rPr lang="en-US" sz="1800" dirty="0">
                <a:solidFill>
                  <a:srgbClr val="7CCFDB"/>
                </a:solidFill>
              </a:rPr>
              <a:t>Data interception and theft</a:t>
            </a:r>
          </a:p>
          <a:p>
            <a:pPr lvl="1"/>
            <a:r>
              <a:rPr lang="en-US" sz="1800" dirty="0">
                <a:solidFill>
                  <a:srgbClr val="7CCFDB"/>
                </a:solidFill>
              </a:rPr>
              <a:t>SQL injection</a:t>
            </a:r>
          </a:p>
          <a:p>
            <a:pPr lvl="1"/>
            <a:r>
              <a:rPr lang="en-US" sz="1800" dirty="0">
                <a:solidFill>
                  <a:srgbClr val="7CCFDB"/>
                </a:solidFill>
              </a:rPr>
              <a:t>Poor network </a:t>
            </a:r>
            <a:r>
              <a:rPr lang="en-US" sz="1800" dirty="0" smtClean="0">
                <a:solidFill>
                  <a:srgbClr val="7CCFDB"/>
                </a:solidFill>
              </a:rPr>
              <a:t>policy</a:t>
            </a:r>
            <a:endParaRPr lang="en-US" sz="1800" dirty="0">
              <a:solidFill>
                <a:srgbClr val="7CCFDB"/>
              </a:solidFill>
            </a:endParaRPr>
          </a:p>
        </p:txBody>
      </p:sp>
      <p:sp>
        <p:nvSpPr>
          <p:cNvPr id="4" name="Content Placeholder 3"/>
          <p:cNvSpPr>
            <a:spLocks noGrp="1"/>
          </p:cNvSpPr>
          <p:nvPr>
            <p:ph sz="half" idx="2"/>
          </p:nvPr>
        </p:nvSpPr>
        <p:spPr>
          <a:xfrm>
            <a:off x="4648200" y="1772816"/>
            <a:ext cx="4038600" cy="4525963"/>
          </a:xfrm>
        </p:spPr>
        <p:txBody>
          <a:bodyPr/>
          <a:lstStyle/>
          <a:p>
            <a:r>
              <a:rPr lang="en-US" sz="1800" b="1" dirty="0"/>
              <a:t>Identifying and preventing vulnerabilities</a:t>
            </a:r>
          </a:p>
          <a:p>
            <a:pPr lvl="1"/>
            <a:r>
              <a:rPr lang="en-US" sz="1800" dirty="0"/>
              <a:t>Penetration testing</a:t>
            </a:r>
          </a:p>
          <a:p>
            <a:pPr lvl="1"/>
            <a:r>
              <a:rPr lang="en-US" sz="1800" dirty="0"/>
              <a:t>Network forensics</a:t>
            </a:r>
          </a:p>
          <a:p>
            <a:pPr lvl="1"/>
            <a:r>
              <a:rPr lang="en-US" sz="1800" dirty="0"/>
              <a:t>Network policies</a:t>
            </a:r>
          </a:p>
          <a:p>
            <a:pPr lvl="1"/>
            <a:r>
              <a:rPr lang="en-US" sz="1800" dirty="0"/>
              <a:t>Anti-malware software</a:t>
            </a:r>
          </a:p>
          <a:p>
            <a:pPr lvl="1"/>
            <a:r>
              <a:rPr lang="en-US" sz="1800" dirty="0"/>
              <a:t>Firewalls</a:t>
            </a:r>
          </a:p>
          <a:p>
            <a:pPr lvl="1"/>
            <a:r>
              <a:rPr lang="en-US" sz="1800" dirty="0">
                <a:solidFill>
                  <a:srgbClr val="7CCFDB"/>
                </a:solidFill>
              </a:rPr>
              <a:t>User access levels</a:t>
            </a:r>
          </a:p>
          <a:p>
            <a:pPr lvl="1"/>
            <a:r>
              <a:rPr lang="en-US" sz="1800" dirty="0">
                <a:solidFill>
                  <a:srgbClr val="7CCFDB"/>
                </a:solidFill>
              </a:rPr>
              <a:t>Passwords</a:t>
            </a:r>
          </a:p>
          <a:p>
            <a:pPr lvl="1"/>
            <a:r>
              <a:rPr lang="en-US" sz="1800" dirty="0">
                <a:solidFill>
                  <a:srgbClr val="7CCFDB"/>
                </a:solidFill>
              </a:rPr>
              <a:t>Encryption</a:t>
            </a:r>
          </a:p>
          <a:p>
            <a:endParaRPr lang="en-GB" dirty="0">
              <a:solidFill>
                <a:srgbClr val="7CCFDB"/>
              </a:solidFill>
            </a:endParaRPr>
          </a:p>
        </p:txBody>
      </p:sp>
    </p:spTree>
    <p:extLst>
      <p:ext uri="{BB962C8B-B14F-4D97-AF65-F5344CB8AC3E}">
        <p14:creationId xmlns:p14="http://schemas.microsoft.com/office/powerpoint/2010/main" val="3792774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4114800" cy="4277652"/>
          </a:xfrm>
        </p:spPr>
        <p:txBody>
          <a:bodyPr/>
          <a:lstStyle/>
          <a:p>
            <a:r>
              <a:rPr lang="en-US" dirty="0"/>
              <a:t>Network forensics</a:t>
            </a:r>
          </a:p>
          <a:p>
            <a:r>
              <a:rPr lang="en-US" dirty="0"/>
              <a:t>Penetration testing</a:t>
            </a:r>
          </a:p>
          <a:p>
            <a:r>
              <a:rPr lang="en-US" dirty="0"/>
              <a:t>Network policies</a:t>
            </a:r>
          </a:p>
          <a:p>
            <a:r>
              <a:rPr lang="en-US" dirty="0"/>
              <a:t>Anti-malware software</a:t>
            </a:r>
          </a:p>
          <a:p>
            <a:r>
              <a:rPr lang="en-US" dirty="0"/>
              <a:t>Firewalls</a:t>
            </a:r>
          </a:p>
          <a:p>
            <a:r>
              <a:rPr lang="en-US" dirty="0"/>
              <a:t>Anti-virus</a:t>
            </a:r>
          </a:p>
          <a:p>
            <a:r>
              <a:rPr lang="en-US" dirty="0"/>
              <a:t>Legislation</a:t>
            </a:r>
          </a:p>
          <a:p>
            <a:r>
              <a:rPr lang="en-US" dirty="0"/>
              <a:t>Packet sniffing</a:t>
            </a:r>
          </a:p>
        </p:txBody>
      </p:sp>
      <p:sp>
        <p:nvSpPr>
          <p:cNvPr id="2" name="Title 1"/>
          <p:cNvSpPr>
            <a:spLocks noGrp="1"/>
          </p:cNvSpPr>
          <p:nvPr>
            <p:ph type="title"/>
          </p:nvPr>
        </p:nvSpPr>
        <p:spPr/>
        <p:txBody>
          <a:bodyPr/>
          <a:lstStyle/>
          <a:p>
            <a:r>
              <a:rPr lang="en-GB" dirty="0"/>
              <a:t>Key Words</a:t>
            </a:r>
          </a:p>
        </p:txBody>
      </p:sp>
    </p:spTree>
    <p:extLst>
      <p:ext uri="{BB962C8B-B14F-4D97-AF65-F5344CB8AC3E}">
        <p14:creationId xmlns:p14="http://schemas.microsoft.com/office/powerpoint/2010/main" val="21032835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Big Picture</a:t>
            </a:r>
            <a:endParaRPr lang="en-GB" dirty="0"/>
          </a:p>
        </p:txBody>
      </p:sp>
      <p:sp>
        <p:nvSpPr>
          <p:cNvPr id="3" name="Content Placeholder 2"/>
          <p:cNvSpPr>
            <a:spLocks noGrp="1"/>
          </p:cNvSpPr>
          <p:nvPr>
            <p:ph idx="1"/>
          </p:nvPr>
        </p:nvSpPr>
        <p:spPr/>
        <p:txBody>
          <a:bodyPr/>
          <a:lstStyle/>
          <a:p>
            <a:r>
              <a:rPr lang="en-US" dirty="0"/>
              <a:t>Threats to networks are far more prevalent in recent years. How can </a:t>
            </a:r>
            <a:r>
              <a:rPr lang="en-US" dirty="0" err="1"/>
              <a:t>organisations</a:t>
            </a:r>
            <a:r>
              <a:rPr lang="en-US" dirty="0"/>
              <a:t> protect themselves from attack?</a:t>
            </a:r>
          </a:p>
          <a:p>
            <a:endParaRPr lang="en-US" dirty="0"/>
          </a:p>
          <a:p>
            <a:pPr marL="0" indent="0">
              <a:buNone/>
            </a:pPr>
            <a:r>
              <a:rPr lang="en-US" sz="2450" dirty="0">
                <a:hlinkClick r:id="rId2"/>
              </a:rPr>
              <a:t>http://</a:t>
            </a:r>
            <a:r>
              <a:rPr lang="en-US" sz="2450" dirty="0" smtClean="0">
                <a:hlinkClick r:id="rId2"/>
              </a:rPr>
              <a:t>www.youtube.com/watch?v=rrbv26ukhPg&amp;t=0m53s</a:t>
            </a:r>
            <a:endParaRPr lang="en-US" sz="2450" dirty="0"/>
          </a:p>
        </p:txBody>
      </p:sp>
    </p:spTree>
    <p:extLst>
      <p:ext uri="{BB962C8B-B14F-4D97-AF65-F5344CB8AC3E}">
        <p14:creationId xmlns:p14="http://schemas.microsoft.com/office/powerpoint/2010/main" val="1058990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endParaRPr lang="en-GB" dirty="0"/>
          </a:p>
        </p:txBody>
      </p:sp>
      <p:sp>
        <p:nvSpPr>
          <p:cNvPr id="3" name="Content Placeholder 2"/>
          <p:cNvSpPr>
            <a:spLocks noGrp="1"/>
          </p:cNvSpPr>
          <p:nvPr>
            <p:ph idx="1"/>
          </p:nvPr>
        </p:nvSpPr>
        <p:spPr/>
        <p:txBody>
          <a:bodyPr/>
          <a:lstStyle/>
          <a:p>
            <a:r>
              <a:rPr lang="en-US" dirty="0"/>
              <a:t>Explain what is meant by ’network forensics’</a:t>
            </a:r>
          </a:p>
          <a:p>
            <a:r>
              <a:rPr lang="en-US" dirty="0"/>
              <a:t>Understand the legalities and consequences of unlawfully intercepting data</a:t>
            </a:r>
          </a:p>
          <a:p>
            <a:r>
              <a:rPr lang="en-US" dirty="0"/>
              <a:t>Understand the concept of penetration testing</a:t>
            </a:r>
          </a:p>
          <a:p>
            <a:r>
              <a:rPr lang="en-US" dirty="0"/>
              <a:t>Explore network policies and how they can help protect networks</a:t>
            </a:r>
          </a:p>
        </p:txBody>
      </p:sp>
    </p:spTree>
    <p:extLst>
      <p:ext uri="{BB962C8B-B14F-4D97-AF65-F5344CB8AC3E}">
        <p14:creationId xmlns:p14="http://schemas.microsoft.com/office/powerpoint/2010/main" val="1154399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Engagement Activity</a:t>
            </a:r>
          </a:p>
        </p:txBody>
      </p:sp>
      <p:sp>
        <p:nvSpPr>
          <p:cNvPr id="3" name="Content Placeholder 2"/>
          <p:cNvSpPr>
            <a:spLocks noGrp="1"/>
          </p:cNvSpPr>
          <p:nvPr>
            <p:ph idx="1"/>
          </p:nvPr>
        </p:nvSpPr>
        <p:spPr/>
        <p:txBody>
          <a:bodyPr/>
          <a:lstStyle/>
          <a:p>
            <a:r>
              <a:rPr lang="en-US" dirty="0"/>
              <a:t>What is the ’official title’ of the person who is responsible for exploring vulnerabilities of computer systems and reporting of this in an </a:t>
            </a:r>
            <a:r>
              <a:rPr lang="en-US" dirty="0" err="1"/>
              <a:t>organisation</a:t>
            </a:r>
            <a:r>
              <a:rPr lang="en-US" dirty="0"/>
              <a:t>?</a:t>
            </a:r>
          </a:p>
          <a:p>
            <a:r>
              <a:rPr lang="en-US" dirty="0"/>
              <a:t>What vulnerabilities may they discover? </a:t>
            </a:r>
          </a:p>
        </p:txBody>
      </p:sp>
    </p:spTree>
    <p:extLst>
      <p:ext uri="{BB962C8B-B14F-4D97-AF65-F5344CB8AC3E}">
        <p14:creationId xmlns:p14="http://schemas.microsoft.com/office/powerpoint/2010/main" val="32910023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Network Forensics</a:t>
            </a:r>
          </a:p>
        </p:txBody>
      </p:sp>
      <p:sp>
        <p:nvSpPr>
          <p:cNvPr id="3" name="Content Placeholder 2"/>
          <p:cNvSpPr>
            <a:spLocks noGrp="1"/>
          </p:cNvSpPr>
          <p:nvPr>
            <p:ph idx="1"/>
          </p:nvPr>
        </p:nvSpPr>
        <p:spPr/>
        <p:txBody>
          <a:bodyPr/>
          <a:lstStyle/>
          <a:p>
            <a:r>
              <a:rPr lang="en-GB" dirty="0"/>
              <a:t>A branch of digital forensics</a:t>
            </a:r>
          </a:p>
          <a:p>
            <a:r>
              <a:rPr lang="en-GB" dirty="0"/>
              <a:t>Covers the forensic investigation of networks and their devices attached to them</a:t>
            </a:r>
          </a:p>
          <a:p>
            <a:r>
              <a:rPr lang="en-GB" dirty="0"/>
              <a:t>Primarily involves the examination of data sent across a network (or networks)</a:t>
            </a:r>
          </a:p>
          <a:p>
            <a:r>
              <a:rPr lang="en-GB" dirty="0"/>
              <a:t>May involve the use of various forensic techniques including ‘packet sniffing’</a:t>
            </a:r>
          </a:p>
        </p:txBody>
      </p:sp>
    </p:spTree>
    <p:extLst>
      <p:ext uri="{BB962C8B-B14F-4D97-AF65-F5344CB8AC3E}">
        <p14:creationId xmlns:p14="http://schemas.microsoft.com/office/powerpoint/2010/main" val="3188841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Network Forensics</a:t>
            </a:r>
          </a:p>
        </p:txBody>
      </p:sp>
      <p:sp>
        <p:nvSpPr>
          <p:cNvPr id="3" name="Content Placeholder 2"/>
          <p:cNvSpPr>
            <a:spLocks noGrp="1"/>
          </p:cNvSpPr>
          <p:nvPr>
            <p:ph idx="1"/>
          </p:nvPr>
        </p:nvSpPr>
        <p:spPr/>
        <p:txBody>
          <a:bodyPr/>
          <a:lstStyle/>
          <a:p>
            <a:r>
              <a:rPr lang="en-GB" dirty="0"/>
              <a:t>Packet sniffing involves the interception of packets across a network</a:t>
            </a:r>
          </a:p>
          <a:p>
            <a:r>
              <a:rPr lang="en-GB" dirty="0"/>
              <a:t>Packet sniffing tools can help users understand what is being sent around the network at the time</a:t>
            </a:r>
          </a:p>
          <a:p>
            <a:r>
              <a:rPr lang="en-GB" dirty="0"/>
              <a:t>Most tools reveal all data sent over the network, although a lot of it may be encrypted!</a:t>
            </a:r>
          </a:p>
          <a:p>
            <a:endParaRPr lang="en-GB" dirty="0"/>
          </a:p>
          <a:p>
            <a:r>
              <a:rPr lang="en-GB" dirty="0"/>
              <a:t>Performing packet sniffing without express written permission of all parties is in breach of UK law.</a:t>
            </a:r>
          </a:p>
        </p:txBody>
      </p:sp>
    </p:spTree>
    <p:extLst>
      <p:ext uri="{BB962C8B-B14F-4D97-AF65-F5344CB8AC3E}">
        <p14:creationId xmlns:p14="http://schemas.microsoft.com/office/powerpoint/2010/main" val="1415558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 1</a:t>
            </a:r>
            <a:endParaRPr lang="en-GB" dirty="0"/>
          </a:p>
        </p:txBody>
      </p:sp>
      <p:sp>
        <p:nvSpPr>
          <p:cNvPr id="3" name="Content Placeholder 2"/>
          <p:cNvSpPr>
            <a:spLocks noGrp="1"/>
          </p:cNvSpPr>
          <p:nvPr>
            <p:ph idx="1"/>
          </p:nvPr>
        </p:nvSpPr>
        <p:spPr/>
        <p:txBody>
          <a:bodyPr/>
          <a:lstStyle/>
          <a:p>
            <a:pPr marL="514350" indent="-514350">
              <a:buFont typeface="+mj-lt"/>
              <a:buAutoNum type="arabicPeriod"/>
            </a:pPr>
            <a:r>
              <a:rPr lang="en-US" dirty="0"/>
              <a:t>What law is being broken if a user were to gain access to a system or intercept user data without permission?</a:t>
            </a:r>
          </a:p>
          <a:p>
            <a:pPr marL="514350" indent="-514350">
              <a:buFont typeface="+mj-lt"/>
              <a:buAutoNum type="arabicPeriod"/>
            </a:pPr>
            <a:r>
              <a:rPr lang="en-US" dirty="0"/>
              <a:t>Law enforcement agencies can intercept information under what law and for which reason?</a:t>
            </a:r>
          </a:p>
        </p:txBody>
      </p:sp>
    </p:spTree>
    <p:extLst>
      <p:ext uri="{BB962C8B-B14F-4D97-AF65-F5344CB8AC3E}">
        <p14:creationId xmlns:p14="http://schemas.microsoft.com/office/powerpoint/2010/main" val="1398955939"/>
      </p:ext>
    </p:extLst>
  </p:cSld>
  <p:clrMapOvr>
    <a:masterClrMapping/>
  </p:clrMapOvr>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479</TotalTime>
  <Words>616</Words>
  <Application>Microsoft Office PowerPoint</Application>
  <PresentationFormat>On-screen Show (4:3)</PresentationFormat>
  <Paragraphs>111</Paragraphs>
  <Slides>18</Slides>
  <Notes>0</Notes>
  <HiddenSlides>0</HiddenSlides>
  <MMClips>0</MMClips>
  <ScaleCrop>false</ScaleCrop>
  <HeadingPairs>
    <vt:vector size="4" baseType="variant">
      <vt:variant>
        <vt:lpstr>Theme</vt:lpstr>
      </vt:variant>
      <vt:variant>
        <vt:i4>3</vt:i4>
      </vt:variant>
      <vt:variant>
        <vt:lpstr>Slide Titles</vt:lpstr>
      </vt:variant>
      <vt:variant>
        <vt:i4>18</vt:i4>
      </vt:variant>
    </vt:vector>
  </HeadingPairs>
  <TitlesOfParts>
    <vt:vector size="21" baseType="lpstr">
      <vt:lpstr>1_Custom Design</vt:lpstr>
      <vt:lpstr>Custom Design</vt:lpstr>
      <vt:lpstr>2_Custom Design</vt:lpstr>
      <vt:lpstr>Unit 1.6  Systems security  Lesson 3</vt:lpstr>
      <vt:lpstr>This lesson covers the following from specification  1.6 System Security:</vt:lpstr>
      <vt:lpstr>Key Words</vt:lpstr>
      <vt:lpstr>Big Picture</vt:lpstr>
      <vt:lpstr>Learning Objectives</vt:lpstr>
      <vt:lpstr>Engagement Activity</vt:lpstr>
      <vt:lpstr>Network Forensics</vt:lpstr>
      <vt:lpstr>Network Forensics</vt:lpstr>
      <vt:lpstr>Activity 1</vt:lpstr>
      <vt:lpstr>Activity 1 - Answers</vt:lpstr>
      <vt:lpstr>Penetration Testing</vt:lpstr>
      <vt:lpstr>Anti malware software</vt:lpstr>
      <vt:lpstr>Firewalls</vt:lpstr>
      <vt:lpstr>Network Policies</vt:lpstr>
      <vt:lpstr>Activity 2</vt:lpstr>
      <vt:lpstr>Activity 3</vt:lpstr>
      <vt:lpstr>Plenary</vt:lpstr>
      <vt:lpstr>PowerPoint Presentation</vt:lpstr>
    </vt:vector>
  </TitlesOfParts>
  <Company>Cambridge Assessment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1.1  Systems Architecture  Lesson 1</dc:title>
  <dc:creator>OCR</dc:creator>
  <cp:keywords>OCR, Computer Science, GCSE, (9-1), Unit 1.1, Systems Architecture</cp:keywords>
  <cp:lastModifiedBy>Ceredig Cattanach-Chell</cp:lastModifiedBy>
  <cp:revision>49</cp:revision>
  <dcterms:created xsi:type="dcterms:W3CDTF">2015-10-07T12:54:48Z</dcterms:created>
  <dcterms:modified xsi:type="dcterms:W3CDTF">2017-07-10T14:06:20Z</dcterms:modified>
</cp:coreProperties>
</file>