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sldIdLst>
    <p:sldId id="293" r:id="rId4"/>
    <p:sldId id="294" r:id="rId5"/>
    <p:sldId id="296" r:id="rId6"/>
    <p:sldId id="297" r:id="rId7"/>
    <p:sldId id="299" r:id="rId8"/>
    <p:sldId id="300" r:id="rId9"/>
    <p:sldId id="301" r:id="rId10"/>
    <p:sldId id="302" r:id="rId11"/>
    <p:sldId id="307" r:id="rId12"/>
    <p:sldId id="308" r:id="rId13"/>
    <p:sldId id="309" r:id="rId14"/>
    <p:sldId id="310" r:id="rId15"/>
    <p:sldId id="303" r:id="rId16"/>
    <p:sldId id="29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CFDB"/>
    <a:srgbClr val="8E74A0"/>
    <a:srgbClr val="ECE5EF"/>
    <a:srgbClr val="DFD3E5"/>
    <a:srgbClr val="D1C3D9"/>
    <a:srgbClr val="7EC246"/>
    <a:srgbClr val="5C9330"/>
    <a:srgbClr val="3CB668"/>
    <a:srgbClr val="2A7F49"/>
    <a:srgbClr val="369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24"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www.ocr.org.uk/computer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021288"/>
            <a:ext cx="925252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2" descr="GCSE (9-1) Computer Scie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88"/>
            <a:ext cx="9180513" cy="6884988"/>
          </a:xfrm>
          <a:prstGeom prst="rect">
            <a:avLst/>
          </a:prstGeom>
        </p:spPr>
      </p:pic>
      <p:sp>
        <p:nvSpPr>
          <p:cNvPr id="2" name="Title 1"/>
          <p:cNvSpPr>
            <a:spLocks noGrp="1"/>
          </p:cNvSpPr>
          <p:nvPr>
            <p:ph type="ctrTitle"/>
          </p:nvPr>
        </p:nvSpPr>
        <p:spPr>
          <a:xfrm>
            <a:off x="323528" y="2564904"/>
            <a:ext cx="3312368" cy="1470025"/>
          </a:xfrm>
        </p:spPr>
        <p:txBody>
          <a:bodyPr>
            <a:normAutofit/>
          </a:bodyPr>
          <a:lstStyle>
            <a:lvl1pPr algn="l">
              <a:defRPr sz="2000" b="1">
                <a:solidFill>
                  <a:schemeClr val="bg1"/>
                </a:solidFill>
              </a:defRPr>
            </a:lvl1pPr>
          </a:lstStyle>
          <a:p>
            <a:r>
              <a:rPr lang="en-US" dirty="0" smtClean="0"/>
              <a:t>Click to edit Master title style</a:t>
            </a:r>
            <a:endParaRPr lang="en-GB" dirty="0"/>
          </a:p>
        </p:txBody>
      </p:sp>
      <p:sp>
        <p:nvSpPr>
          <p:cNvPr id="14" name="TextBox 13">
            <a:hlinkClick r:id="rId3"/>
          </p:cNvPr>
          <p:cNvSpPr txBox="1"/>
          <p:nvPr userDrawn="1"/>
        </p:nvSpPr>
        <p:spPr>
          <a:xfrm>
            <a:off x="395536" y="5013176"/>
            <a:ext cx="2232248" cy="369332"/>
          </a:xfrm>
          <a:prstGeom prst="rect">
            <a:avLst/>
          </a:prstGeom>
          <a:noFill/>
        </p:spPr>
        <p:txBody>
          <a:bodyPr wrap="square" rtlCol="0">
            <a:spAutoFit/>
          </a:bodyPr>
          <a:lstStyle/>
          <a:p>
            <a:r>
              <a:rPr lang="en-GB" dirty="0" smtClean="0"/>
              <a:t>    </a:t>
            </a:r>
            <a:endParaRPr lang="en-GB" dirty="0"/>
          </a:p>
        </p:txBody>
      </p:sp>
    </p:spTree>
    <p:extLst>
      <p:ext uri="{BB962C8B-B14F-4D97-AF65-F5344CB8AC3E}">
        <p14:creationId xmlns:p14="http://schemas.microsoft.com/office/powerpoint/2010/main" val="1922639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97445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27503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63807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4276AC-4418-4156-944D-CCC8F5C7C5E5}"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91777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4276AC-4418-4156-944D-CCC8F5C7C5E5}" type="datetimeFigureOut">
              <a:rPr lang="en-GB" smtClean="0"/>
              <a:t>27/05/2016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78274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4276AC-4418-4156-944D-CCC8F5C7C5E5}" type="datetimeFigureOut">
              <a:rPr lang="en-GB" smtClean="0"/>
              <a:t>27/05/2016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82949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276AC-4418-4156-944D-CCC8F5C7C5E5}" type="datetimeFigureOut">
              <a:rPr lang="en-GB" smtClean="0"/>
              <a:t>27/05/2016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665952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55802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78098"/>
          </a:xfrm>
          <a:solidFill>
            <a:srgbClr val="7CCFDB"/>
          </a:solidFill>
        </p:spPr>
        <p:txBody>
          <a:bodyPr/>
          <a:lstStyle>
            <a:lvl1pPr marL="444500" indent="0" algn="l" defTabSz="444500">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600"/>
            </a:lvl1pPr>
            <a:lvl2pPr marL="742950" indent="-285750">
              <a:buFont typeface="Arial" panose="020B0604020202020204" pitchFamily="34" charset="0"/>
              <a:buChar char="•"/>
              <a:defRPr sz="2400"/>
            </a:lvl2pPr>
            <a:lvl3pPr>
              <a:defRPr sz="22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42728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3381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87137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01042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86795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97360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7F2B91-7EF0-4524-848B-0DDCB062F8EB}"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34409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7F2B91-7EF0-4524-848B-0DDCB062F8EB}" type="datetimeFigureOut">
              <a:rPr lang="en-GB" smtClean="0"/>
              <a:t>27/05/2016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774825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7F2B91-7EF0-4524-848B-0DDCB062F8EB}" type="datetimeFigureOut">
              <a:rPr lang="en-GB" smtClean="0"/>
              <a:t>27/05/2016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888893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F2B91-7EF0-4524-848B-0DDCB062F8EB}" type="datetimeFigureOut">
              <a:rPr lang="en-GB" smtClean="0"/>
              <a:t>27/05/2016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64218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a:solidFill>
            <a:srgbClr val="7CCFDB"/>
          </a:solidFill>
        </p:spPr>
        <p:txBody>
          <a:bodyPr anchor="t"/>
          <a:lstStyle>
            <a:lvl1pPr algn="r">
              <a:defRPr sz="4000" b="1" cap="all">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2906713"/>
            <a:ext cx="84216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273719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403301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499913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1393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0" y="404664"/>
            <a:ext cx="9144000" cy="778098"/>
          </a:xfrm>
          <a:solidFill>
            <a:srgbClr val="7CCFDB"/>
          </a:solidFill>
        </p:spPr>
        <p:txBody>
          <a:bodyPr/>
          <a:lstStyle>
            <a:lvl1pPr marL="444500" indent="0" algn="l" defTabSz="360363">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
        <p:nvSpPr>
          <p:cNvPr id="10"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450879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
        <p:nvSpPr>
          <p:cNvPr id="6"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1288"/>
            <a:ext cx="9144000" cy="82926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8388424" y="652534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7CCF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276AC-4418-4156-944D-CCC8F5C7C5E5}" type="datetimeFigureOut">
              <a:rPr lang="en-GB" smtClean="0"/>
              <a:t>27/05/2016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0C22D-384E-4D13-BEA7-4A9EF786DD0B}" type="slidenum">
              <a:rPr lang="en-GB" smtClean="0"/>
              <a:t>‹#›</a:t>
            </a:fld>
            <a:endParaRPr lang="en-GB"/>
          </a:p>
        </p:txBody>
      </p:sp>
    </p:spTree>
    <p:extLst>
      <p:ext uri="{BB962C8B-B14F-4D97-AF65-F5344CB8AC3E}">
        <p14:creationId xmlns:p14="http://schemas.microsoft.com/office/powerpoint/2010/main" val="32871303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2B91-7EF0-4524-848B-0DDCB062F8EB}" type="datetimeFigureOut">
              <a:rPr lang="en-GB" smtClean="0"/>
              <a:t>27/05/2016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071F6-682F-47A3-ACEB-7B8FCB939DCF}" type="slidenum">
              <a:rPr lang="en-GB" smtClean="0"/>
              <a:t>‹#›</a:t>
            </a:fld>
            <a:endParaRPr lang="en-GB"/>
          </a:p>
        </p:txBody>
      </p:sp>
    </p:spTree>
    <p:extLst>
      <p:ext uri="{BB962C8B-B14F-4D97-AF65-F5344CB8AC3E}">
        <p14:creationId xmlns:p14="http://schemas.microsoft.com/office/powerpoint/2010/main" val="708097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resources.feedback@ocr.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Unit 2.5 Translators and Facilities of Languages – Lesson </a:t>
            </a:r>
            <a:r>
              <a:rPr lang="en-US" dirty="0" smtClean="0"/>
              <a:t>2</a:t>
            </a:r>
            <a:endParaRPr lang="en-GB" dirty="0"/>
          </a:p>
        </p:txBody>
      </p:sp>
    </p:spTree>
    <p:extLst>
      <p:ext uri="{BB962C8B-B14F-4D97-AF65-F5344CB8AC3E}">
        <p14:creationId xmlns:p14="http://schemas.microsoft.com/office/powerpoint/2010/main" val="3891465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r>
              <a:rPr lang="en-GB" dirty="0"/>
              <a:t>Interpreters</a:t>
            </a:r>
          </a:p>
          <a:p>
            <a:pPr lvl="1">
              <a:buFont typeface="Arial" panose="020B0604020202020204" pitchFamily="34" charset="0"/>
              <a:buChar char="–"/>
            </a:pPr>
            <a:r>
              <a:rPr lang="en-GB" dirty="0"/>
              <a:t>Translate and execute source code</a:t>
            </a:r>
          </a:p>
          <a:p>
            <a:pPr lvl="1">
              <a:buFont typeface="Arial" panose="020B0604020202020204" pitchFamily="34" charset="0"/>
              <a:buChar char="–"/>
            </a:pPr>
            <a:r>
              <a:rPr lang="en-GB" dirty="0"/>
              <a:t>Line by Line, Statement by Statement</a:t>
            </a:r>
          </a:p>
          <a:p>
            <a:pPr lvl="1">
              <a:buFont typeface="Arial" panose="020B0604020202020204" pitchFamily="34" charset="0"/>
              <a:buChar char="–"/>
            </a:pPr>
            <a:r>
              <a:rPr lang="en-GB" dirty="0"/>
              <a:t>Source code is checked for syntax – if correct, code is executed. If incorrect interpreting is stopped.</a:t>
            </a:r>
          </a:p>
          <a:p>
            <a:pPr lvl="1">
              <a:buFont typeface="Arial" panose="020B0604020202020204" pitchFamily="34" charset="0"/>
              <a:buChar char="–"/>
            </a:pPr>
            <a:r>
              <a:rPr lang="en-GB" dirty="0"/>
              <a:t>Used for development (aide debugging) </a:t>
            </a:r>
          </a:p>
        </p:txBody>
      </p:sp>
    </p:spTree>
    <p:extLst>
      <p:ext uri="{BB962C8B-B14F-4D97-AF65-F5344CB8AC3E}">
        <p14:creationId xmlns:p14="http://schemas.microsoft.com/office/powerpoint/2010/main" val="2646395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r>
              <a:rPr lang="en-GB" dirty="0"/>
              <a:t>Integrated Development Environment (IDE)</a:t>
            </a:r>
          </a:p>
          <a:p>
            <a:pPr lvl="1">
              <a:buFont typeface="Arial" panose="020B0604020202020204" pitchFamily="34" charset="0"/>
              <a:buChar char="–"/>
            </a:pPr>
            <a:r>
              <a:rPr lang="en-GB" dirty="0"/>
              <a:t>Editor (for writing the code)</a:t>
            </a:r>
          </a:p>
          <a:p>
            <a:pPr lvl="1">
              <a:buFont typeface="Arial" panose="020B0604020202020204" pitchFamily="34" charset="0"/>
              <a:buChar char="–"/>
            </a:pPr>
            <a:r>
              <a:rPr lang="en-GB" dirty="0"/>
              <a:t>Error Diagnostics (such as de-bug facilities)</a:t>
            </a:r>
          </a:p>
          <a:p>
            <a:pPr lvl="1">
              <a:buFont typeface="Arial" panose="020B0604020202020204" pitchFamily="34" charset="0"/>
              <a:buChar char="–"/>
            </a:pPr>
            <a:r>
              <a:rPr lang="en-GB" dirty="0"/>
              <a:t>Run-Time Environment</a:t>
            </a:r>
          </a:p>
          <a:p>
            <a:pPr lvl="1">
              <a:buFont typeface="Arial" panose="020B0604020202020204" pitchFamily="34" charset="0"/>
              <a:buChar char="–"/>
            </a:pPr>
            <a:r>
              <a:rPr lang="en-GB" dirty="0"/>
              <a:t>Translators</a:t>
            </a:r>
          </a:p>
        </p:txBody>
      </p:sp>
    </p:spTree>
    <p:extLst>
      <p:ext uri="{BB962C8B-B14F-4D97-AF65-F5344CB8AC3E}">
        <p14:creationId xmlns:p14="http://schemas.microsoft.com/office/powerpoint/2010/main" val="47899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4</a:t>
            </a:r>
          </a:p>
        </p:txBody>
      </p:sp>
      <p:sp>
        <p:nvSpPr>
          <p:cNvPr id="3" name="Content Placeholder 2"/>
          <p:cNvSpPr>
            <a:spLocks noGrp="1"/>
          </p:cNvSpPr>
          <p:nvPr>
            <p:ph idx="1"/>
          </p:nvPr>
        </p:nvSpPr>
        <p:spPr/>
        <p:txBody>
          <a:bodyPr>
            <a:normAutofit/>
          </a:bodyPr>
          <a:lstStyle/>
          <a:p>
            <a:pPr marL="0" indent="0">
              <a:buNone/>
            </a:pPr>
            <a:r>
              <a:rPr lang="en-GB" dirty="0"/>
              <a:t>Open up a programming language that you are familiar with and produce a series of screen shots / notes that identify:</a:t>
            </a:r>
          </a:p>
          <a:p>
            <a:pPr marL="0" indent="0">
              <a:buNone/>
            </a:pPr>
            <a:endParaRPr lang="en-GB" dirty="0"/>
          </a:p>
          <a:p>
            <a:pPr marL="0" indent="0">
              <a:buNone/>
            </a:pPr>
            <a:r>
              <a:rPr lang="en-GB" dirty="0"/>
              <a:t>  - Where the editor is located and how it is used</a:t>
            </a:r>
          </a:p>
          <a:p>
            <a:pPr marL="0" indent="0">
              <a:buNone/>
            </a:pPr>
            <a:r>
              <a:rPr lang="en-GB" dirty="0"/>
              <a:t>  - Where the error diagnostics can be found and used</a:t>
            </a:r>
          </a:p>
          <a:p>
            <a:pPr marL="0" indent="0">
              <a:buNone/>
              <a:tabLst>
                <a:tab pos="361950" algn="l"/>
              </a:tabLst>
            </a:pPr>
            <a:r>
              <a:rPr lang="en-GB" dirty="0"/>
              <a:t>  - How the run-time environment looks and the </a:t>
            </a:r>
            <a:r>
              <a:rPr lang="en-GB" dirty="0" smtClean="0"/>
              <a:t>	features </a:t>
            </a:r>
            <a:r>
              <a:rPr lang="en-GB" dirty="0"/>
              <a:t>of this</a:t>
            </a:r>
          </a:p>
          <a:p>
            <a:pPr marL="0" indent="0">
              <a:buNone/>
            </a:pPr>
            <a:r>
              <a:rPr lang="en-GB" dirty="0"/>
              <a:t>  - Examples of using the Compiler and Interpreter</a:t>
            </a:r>
          </a:p>
          <a:p>
            <a:pPr marL="457200" lvl="1" indent="0">
              <a:buNone/>
            </a:pPr>
            <a:endParaRPr lang="en-GB" dirty="0"/>
          </a:p>
        </p:txBody>
      </p:sp>
    </p:spTree>
    <p:extLst>
      <p:ext uri="{BB962C8B-B14F-4D97-AF65-F5344CB8AC3E}">
        <p14:creationId xmlns:p14="http://schemas.microsoft.com/office/powerpoint/2010/main" val="2390407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Questioning Round</a:t>
            </a:r>
          </a:p>
          <a:p>
            <a:pPr marL="0" indent="0">
              <a:buNone/>
            </a:pPr>
            <a:endParaRPr lang="en-GB" dirty="0"/>
          </a:p>
          <a:p>
            <a:pPr marL="0" indent="0">
              <a:buNone/>
            </a:pPr>
            <a:endParaRPr lang="en-GB" dirty="0"/>
          </a:p>
          <a:p>
            <a:pPr marL="0" indent="0">
              <a:buNone/>
            </a:pPr>
            <a:endParaRPr lang="en-GB" dirty="0"/>
          </a:p>
          <a:p>
            <a:pPr marL="0" indent="0">
              <a:buNone/>
            </a:pPr>
            <a:r>
              <a:rPr lang="en-GB" dirty="0"/>
              <a:t>Homework:</a:t>
            </a:r>
          </a:p>
          <a:p>
            <a:pPr marL="0" indent="0">
              <a:buNone/>
            </a:pPr>
            <a:endParaRPr lang="en-GB" dirty="0"/>
          </a:p>
          <a:p>
            <a:pPr marL="0" indent="0">
              <a:buNone/>
            </a:pPr>
            <a:r>
              <a:rPr lang="en-GB" dirty="0"/>
              <a:t>Produce a short report describing the differences between the language translators, how these apply to generations of languages and where each would be used</a:t>
            </a:r>
          </a:p>
          <a:p>
            <a:endParaRPr lang="en-GB" dirty="0"/>
          </a:p>
        </p:txBody>
      </p:sp>
    </p:spTree>
    <p:extLst>
      <p:ext uri="{BB962C8B-B14F-4D97-AF65-F5344CB8AC3E}">
        <p14:creationId xmlns:p14="http://schemas.microsoft.com/office/powerpoint/2010/main" val="3084970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27585" y="4581127"/>
            <a:ext cx="7536954" cy="1224137"/>
          </a:xfrm>
          <a:prstGeom prst="roundRect">
            <a:avLst/>
          </a:prstGeom>
          <a:solidFill>
            <a:schemeClr val="tx1">
              <a:alpha val="20000"/>
            </a:schemeClr>
          </a:solidFill>
          <a:ln>
            <a:noFill/>
          </a:ln>
        </p:spPr>
        <p:style>
          <a:lnRef idx="2">
            <a:schemeClr val="accent5"/>
          </a:lnRef>
          <a:fillRef idx="1">
            <a:schemeClr val="lt1"/>
          </a:fillRef>
          <a:effectRef idx="0">
            <a:schemeClr val="accent5"/>
          </a:effectRef>
          <a:fontRef idx="minor">
            <a:schemeClr val="dk1"/>
          </a:fontRef>
        </p:style>
        <p:txBody>
          <a:bodyPr anchor="ctr"/>
          <a:lstStyle/>
          <a:p>
            <a:r>
              <a:rPr lang="en-GB" sz="800" b="1" dirty="0">
                <a:latin typeface="Arial" panose="020B0604020202020204" pitchFamily="34" charset="0"/>
                <a:cs typeface="Arial" panose="020B0604020202020204" pitchFamily="34" charset="0"/>
              </a:rPr>
              <a:t>OCR Resources</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the small print</a:t>
            </a:r>
            <a:br>
              <a:rPr lang="en-GB" sz="800" i="1"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 OCR 2016 - This resource may be freely copied and distributed, as long as the OCR logo and this message remain intact and OCR is acknowledged as the originator of this work.</a:t>
            </a:r>
          </a:p>
          <a:p>
            <a:r>
              <a:rPr lang="en-GB" sz="800" dirty="0">
                <a:latin typeface="Arial" panose="020B0604020202020204" pitchFamily="34" charset="0"/>
                <a:cs typeface="Arial" panose="020B0604020202020204" pitchFamily="34" charset="0"/>
              </a:rPr>
              <a:t>OCR acknowledges the use of the following content: n/a</a:t>
            </a:r>
          </a:p>
          <a:p>
            <a:pPr fontAlgn="ctr"/>
            <a:r>
              <a:rPr lang="en-GB" sz="800" dirty="0">
                <a:latin typeface="Arial" panose="020B0604020202020204" pitchFamily="34" charset="0"/>
                <a:cs typeface="Arial" panose="020B0604020202020204" pitchFamily="34" charset="0"/>
              </a:rPr>
              <a:t>Please get in touch if you want to discuss the accessibility of resources we offer to support delivery of our qualifications: </a:t>
            </a:r>
            <a:r>
              <a:rPr lang="en-GB" sz="800" u="sng" dirty="0">
                <a:latin typeface="Arial" panose="020B0604020202020204" pitchFamily="34" charset="0"/>
                <a:cs typeface="Arial" panose="020B0604020202020204" pitchFamily="34" charset="0"/>
                <a:hlinkClick r:id="rId2"/>
              </a:rPr>
              <a:t>resources.feedback@ocr.org.uk</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263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CCFDB"/>
          </a:solidFill>
        </p:spPr>
        <p:txBody>
          <a:bodyPr/>
          <a:lstStyle/>
          <a:p>
            <a:r>
              <a:rPr lang="en-GB" dirty="0"/>
              <a:t>Big Picture – Activity 1/2</a:t>
            </a:r>
          </a:p>
        </p:txBody>
      </p:sp>
      <p:sp>
        <p:nvSpPr>
          <p:cNvPr id="3" name="Content Placeholder 2"/>
          <p:cNvSpPr>
            <a:spLocks noGrp="1"/>
          </p:cNvSpPr>
          <p:nvPr>
            <p:ph idx="1"/>
          </p:nvPr>
        </p:nvSpPr>
        <p:spPr>
          <a:xfrm>
            <a:off x="457200" y="1600201"/>
            <a:ext cx="8229600" cy="3701007"/>
          </a:xfrm>
        </p:spPr>
        <p:txBody>
          <a:bodyPr>
            <a:normAutofit/>
          </a:bodyPr>
          <a:lstStyle/>
          <a:p>
            <a:pPr marL="0" indent="0">
              <a:buNone/>
            </a:pPr>
            <a:r>
              <a:rPr lang="en-GB" dirty="0"/>
              <a:t>What are the key differences between the different levels of Programming Languages?</a:t>
            </a:r>
          </a:p>
          <a:p>
            <a:pPr marL="0" indent="0">
              <a:buNone/>
            </a:pPr>
            <a:endParaRPr lang="en-GB" dirty="0"/>
          </a:p>
          <a:p>
            <a:pPr marL="0" indent="0">
              <a:buNone/>
            </a:pPr>
            <a:r>
              <a:rPr lang="en-GB" dirty="0"/>
              <a:t>What differences are there between the different Language Translators</a:t>
            </a:r>
            <a:r>
              <a:rPr lang="en-GB" dirty="0" smtClean="0"/>
              <a:t>?</a:t>
            </a:r>
            <a:endParaRPr lang="en-GB" dirty="0"/>
          </a:p>
        </p:txBody>
      </p:sp>
    </p:spTree>
    <p:extLst>
      <p:ext uri="{BB962C8B-B14F-4D97-AF65-F5344CB8AC3E}">
        <p14:creationId xmlns:p14="http://schemas.microsoft.com/office/powerpoint/2010/main" val="11974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pPr lvl="0"/>
            <a:r>
              <a:rPr lang="en-GB" dirty="0"/>
              <a:t>To be able to describe how an Assembler works</a:t>
            </a:r>
          </a:p>
          <a:p>
            <a:pPr lvl="0"/>
            <a:r>
              <a:rPr lang="en-GB" dirty="0"/>
              <a:t>To be able to describe the differences in operation between a Compiler and Interpreter</a:t>
            </a:r>
          </a:p>
          <a:p>
            <a:r>
              <a:rPr lang="en-GB" dirty="0"/>
              <a:t>To be able to describe the common tools and facilities in an Integrated Development Environment (IDE)</a:t>
            </a:r>
            <a:endParaRPr lang="en-GB" sz="2800" dirty="0"/>
          </a:p>
          <a:p>
            <a:pPr marL="0" indent="0">
              <a:buNone/>
            </a:pPr>
            <a:endParaRPr lang="en-GB" dirty="0"/>
          </a:p>
        </p:txBody>
      </p:sp>
    </p:spTree>
    <p:extLst>
      <p:ext uri="{BB962C8B-B14F-4D97-AF65-F5344CB8AC3E}">
        <p14:creationId xmlns:p14="http://schemas.microsoft.com/office/powerpoint/2010/main" val="254217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Activity</a:t>
            </a:r>
          </a:p>
        </p:txBody>
      </p:sp>
      <p:sp>
        <p:nvSpPr>
          <p:cNvPr id="3" name="Content Placeholder 2"/>
          <p:cNvSpPr>
            <a:spLocks noGrp="1"/>
          </p:cNvSpPr>
          <p:nvPr>
            <p:ph idx="1"/>
          </p:nvPr>
        </p:nvSpPr>
        <p:spPr/>
        <p:txBody>
          <a:bodyPr/>
          <a:lstStyle/>
          <a:p>
            <a:r>
              <a:rPr lang="en-GB" dirty="0"/>
              <a:t>Based on the Flipped Learning Activity:</a:t>
            </a:r>
          </a:p>
          <a:p>
            <a:pPr lvl="1">
              <a:buFont typeface="Arial" panose="020B0604020202020204" pitchFamily="34" charset="0"/>
              <a:buChar char="–"/>
            </a:pPr>
            <a:r>
              <a:rPr lang="en-GB" dirty="0"/>
              <a:t>On one post-it note put something that you know about the topic on language translators</a:t>
            </a:r>
          </a:p>
          <a:p>
            <a:pPr lvl="1">
              <a:buFont typeface="Arial" panose="020B0604020202020204" pitchFamily="34" charset="0"/>
              <a:buChar char="–"/>
            </a:pPr>
            <a:r>
              <a:rPr lang="en-GB" dirty="0"/>
              <a:t>On another post-it note put something that you would like to know more about</a:t>
            </a:r>
          </a:p>
          <a:p>
            <a:pPr lvl="1"/>
            <a:endParaRPr lang="en-GB" dirty="0"/>
          </a:p>
          <a:p>
            <a:r>
              <a:rPr lang="en-GB" dirty="0"/>
              <a:t>Place these on separate boards at the front.</a:t>
            </a:r>
          </a:p>
        </p:txBody>
      </p:sp>
    </p:spTree>
    <p:extLst>
      <p:ext uri="{BB962C8B-B14F-4D97-AF65-F5344CB8AC3E}">
        <p14:creationId xmlns:p14="http://schemas.microsoft.com/office/powerpoint/2010/main" val="68514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Words</a:t>
            </a:r>
          </a:p>
        </p:txBody>
      </p:sp>
      <p:sp>
        <p:nvSpPr>
          <p:cNvPr id="3" name="Content Placeholder 2"/>
          <p:cNvSpPr>
            <a:spLocks noGrp="1"/>
          </p:cNvSpPr>
          <p:nvPr>
            <p:ph idx="1"/>
          </p:nvPr>
        </p:nvSpPr>
        <p:spPr>
          <a:xfrm>
            <a:off x="467544" y="1628799"/>
            <a:ext cx="4104456" cy="4249053"/>
          </a:xfrm>
        </p:spPr>
        <p:txBody>
          <a:bodyPr/>
          <a:lstStyle/>
          <a:p>
            <a:r>
              <a:rPr lang="en-GB" dirty="0"/>
              <a:t>Compiler</a:t>
            </a:r>
          </a:p>
          <a:p>
            <a:r>
              <a:rPr lang="en-GB" dirty="0"/>
              <a:t>Interpreter</a:t>
            </a:r>
          </a:p>
          <a:p>
            <a:r>
              <a:rPr lang="en-GB" dirty="0"/>
              <a:t>Assembler</a:t>
            </a:r>
          </a:p>
          <a:p>
            <a:r>
              <a:rPr lang="en-GB" dirty="0"/>
              <a:t>Source Code</a:t>
            </a:r>
          </a:p>
          <a:p>
            <a:r>
              <a:rPr lang="en-GB" dirty="0"/>
              <a:t>Object Code</a:t>
            </a:r>
          </a:p>
          <a:p>
            <a:r>
              <a:rPr lang="en-GB" dirty="0"/>
              <a:t>Executable Code</a:t>
            </a:r>
          </a:p>
          <a:p>
            <a:pPr marL="0" indent="0">
              <a:buNone/>
            </a:pPr>
            <a:endParaRPr lang="en-GB" dirty="0"/>
          </a:p>
        </p:txBody>
      </p:sp>
      <p:sp>
        <p:nvSpPr>
          <p:cNvPr id="5" name="Content Placeholder 2"/>
          <p:cNvSpPr txBox="1">
            <a:spLocks/>
          </p:cNvSpPr>
          <p:nvPr/>
        </p:nvSpPr>
        <p:spPr>
          <a:xfrm>
            <a:off x="4572000" y="1628799"/>
            <a:ext cx="4104456" cy="42490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dirty="0"/>
              <a:t>Debug</a:t>
            </a:r>
          </a:p>
          <a:p>
            <a:pPr lvl="0"/>
            <a:r>
              <a:rPr lang="en-GB" dirty="0"/>
              <a:t>Translator</a:t>
            </a:r>
          </a:p>
          <a:p>
            <a:pPr lvl="0"/>
            <a:r>
              <a:rPr lang="en-GB" dirty="0"/>
              <a:t>IDE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29028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395536" y="1268760"/>
            <a:ext cx="8424936" cy="2808312"/>
          </a:xfrm>
        </p:spPr>
        <p:txBody>
          <a:bodyPr>
            <a:normAutofit/>
          </a:bodyPr>
          <a:lstStyle/>
          <a:p>
            <a:r>
              <a:rPr lang="en-GB" sz="2800" dirty="0"/>
              <a:t>Language Translators are used to translate a language into a form that the will be able to directly execute</a:t>
            </a:r>
          </a:p>
          <a:p>
            <a:pPr lvl="1">
              <a:buFont typeface="Arial" panose="020B0604020202020204" pitchFamily="34" charset="0"/>
              <a:buChar char="–"/>
            </a:pPr>
            <a:r>
              <a:rPr lang="en-GB" dirty="0"/>
              <a:t>Assemblers are used for 2</a:t>
            </a:r>
            <a:r>
              <a:rPr lang="en-GB" baseline="30000" dirty="0"/>
              <a:t>nd</a:t>
            </a:r>
            <a:r>
              <a:rPr lang="en-GB" dirty="0"/>
              <a:t> Generation</a:t>
            </a:r>
          </a:p>
          <a:p>
            <a:pPr lvl="1">
              <a:buFont typeface="Arial" panose="020B0604020202020204" pitchFamily="34" charset="0"/>
              <a:buChar char="–"/>
            </a:pPr>
            <a:r>
              <a:rPr lang="en-GB" dirty="0"/>
              <a:t>Compilers/Interpreters are used for 3</a:t>
            </a:r>
            <a:r>
              <a:rPr lang="en-GB" baseline="30000" dirty="0"/>
              <a:t>rd</a:t>
            </a:r>
            <a:r>
              <a:rPr lang="en-GB" dirty="0"/>
              <a:t> Generation</a:t>
            </a:r>
          </a:p>
          <a:p>
            <a:pPr marL="0" indent="0">
              <a:buNone/>
            </a:pPr>
            <a:endParaRPr lang="en-GB" dirty="0"/>
          </a:p>
        </p:txBody>
      </p:sp>
      <p:pic>
        <p:nvPicPr>
          <p:cNvPr id="4" name="Picture 3" descr="Language translators dia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501008"/>
            <a:ext cx="4380669" cy="2436133"/>
          </a:xfrm>
          <a:prstGeom prst="rect">
            <a:avLst/>
          </a:prstGeom>
        </p:spPr>
      </p:pic>
    </p:spTree>
    <p:extLst>
      <p:ext uri="{BB962C8B-B14F-4D97-AF65-F5344CB8AC3E}">
        <p14:creationId xmlns:p14="http://schemas.microsoft.com/office/powerpoint/2010/main" val="351518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3</a:t>
            </a:r>
          </a:p>
        </p:txBody>
      </p:sp>
      <p:sp>
        <p:nvSpPr>
          <p:cNvPr id="3" name="Content Placeholder 2"/>
          <p:cNvSpPr>
            <a:spLocks noGrp="1"/>
          </p:cNvSpPr>
          <p:nvPr>
            <p:ph idx="1"/>
          </p:nvPr>
        </p:nvSpPr>
        <p:spPr/>
        <p:txBody>
          <a:bodyPr/>
          <a:lstStyle/>
          <a:p>
            <a:pPr marL="0" indent="0">
              <a:buNone/>
            </a:pPr>
            <a:r>
              <a:rPr lang="en-GB" dirty="0"/>
              <a:t>You will be handed either a sheet on Compilers or Interpreters</a:t>
            </a:r>
            <a:r>
              <a:rPr lang="en-GB" dirty="0" smtClean="0"/>
              <a:t>:</a:t>
            </a:r>
            <a:endParaRPr lang="en-GB" dirty="0"/>
          </a:p>
          <a:p>
            <a:pPr>
              <a:buAutoNum type="arabicPeriod"/>
            </a:pPr>
            <a:r>
              <a:rPr lang="en-GB" dirty="0"/>
              <a:t>Spend 10-15 minutes completing the task given on the sheet to produce a diagrammatic form of the text (e.g. </a:t>
            </a:r>
            <a:r>
              <a:rPr lang="en-GB" dirty="0" err="1"/>
              <a:t>MindMap</a:t>
            </a:r>
            <a:r>
              <a:rPr lang="en-GB" dirty="0"/>
              <a:t>, Cartoon </a:t>
            </a:r>
            <a:r>
              <a:rPr lang="en-GB" dirty="0" err="1"/>
              <a:t>etc</a:t>
            </a:r>
            <a:r>
              <a:rPr lang="en-GB" dirty="0"/>
              <a:t>).</a:t>
            </a:r>
          </a:p>
          <a:p>
            <a:pPr>
              <a:buAutoNum type="arabicPeriod"/>
            </a:pPr>
            <a:r>
              <a:rPr lang="en-GB" dirty="0"/>
              <a:t>Work with a partner to explain to them what is meant by Compiler/Interpreter using only your notes.</a:t>
            </a:r>
          </a:p>
          <a:p>
            <a:pPr>
              <a:buAutoNum type="arabicPeriod"/>
            </a:pPr>
            <a:r>
              <a:rPr lang="en-GB" dirty="0"/>
              <a:t>Check understand (peer assess each other</a:t>
            </a:r>
            <a:r>
              <a:rPr lang="en-GB" dirty="0" smtClean="0"/>
              <a:t>)</a:t>
            </a:r>
            <a:endParaRPr lang="en-GB" dirty="0"/>
          </a:p>
        </p:txBody>
      </p:sp>
    </p:spTree>
    <p:extLst>
      <p:ext uri="{BB962C8B-B14F-4D97-AF65-F5344CB8AC3E}">
        <p14:creationId xmlns:p14="http://schemas.microsoft.com/office/powerpoint/2010/main" val="4029001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r>
              <a:rPr lang="en-GB" dirty="0"/>
              <a:t>Assemblers</a:t>
            </a:r>
          </a:p>
          <a:p>
            <a:pPr lvl="1">
              <a:buFont typeface="Arial" panose="020B0604020202020204" pitchFamily="34" charset="0"/>
              <a:buChar char="–"/>
            </a:pPr>
            <a:r>
              <a:rPr lang="en-GB" dirty="0"/>
              <a:t>Translate Assembly Language code into Machine Code</a:t>
            </a:r>
          </a:p>
          <a:p>
            <a:pPr lvl="1">
              <a:buFont typeface="Arial" panose="020B0604020202020204" pitchFamily="34" charset="0"/>
              <a:buChar char="–"/>
            </a:pPr>
            <a:r>
              <a:rPr lang="en-GB" dirty="0"/>
              <a:t>Used for Device Drivers</a:t>
            </a:r>
          </a:p>
          <a:p>
            <a:pPr lvl="1">
              <a:buFont typeface="Arial" panose="020B0604020202020204" pitchFamily="34" charset="0"/>
              <a:buChar char="–"/>
            </a:pPr>
            <a:r>
              <a:rPr lang="en-GB" dirty="0"/>
              <a:t>Used when fast execution is required or limited memory/file size</a:t>
            </a:r>
          </a:p>
          <a:p>
            <a:pPr lvl="1">
              <a:buFont typeface="Arial" panose="020B0604020202020204" pitchFamily="34" charset="0"/>
              <a:buChar char="–"/>
            </a:pPr>
            <a:r>
              <a:rPr lang="en-GB" dirty="0"/>
              <a:t>Difficult to write in (easier than Machine code)</a:t>
            </a:r>
          </a:p>
        </p:txBody>
      </p:sp>
    </p:spTree>
    <p:extLst>
      <p:ext uri="{BB962C8B-B14F-4D97-AF65-F5344CB8AC3E}">
        <p14:creationId xmlns:p14="http://schemas.microsoft.com/office/powerpoint/2010/main" val="347183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r>
              <a:rPr lang="en-GB" dirty="0"/>
              <a:t>Compilers</a:t>
            </a:r>
          </a:p>
          <a:p>
            <a:pPr lvl="1">
              <a:buFont typeface="Arial" panose="020B0604020202020204" pitchFamily="34" charset="0"/>
              <a:buChar char="–"/>
            </a:pPr>
            <a:r>
              <a:rPr lang="en-GB" dirty="0"/>
              <a:t>Translate entire source code all in one go into Machine Code</a:t>
            </a:r>
          </a:p>
          <a:p>
            <a:pPr lvl="1">
              <a:buFont typeface="Arial" panose="020B0604020202020204" pitchFamily="34" charset="0"/>
              <a:buChar char="–"/>
            </a:pPr>
            <a:r>
              <a:rPr lang="en-GB" dirty="0"/>
              <a:t>Optimise code</a:t>
            </a:r>
          </a:p>
          <a:p>
            <a:pPr lvl="1">
              <a:buFont typeface="Arial" panose="020B0604020202020204" pitchFamily="34" charset="0"/>
              <a:buChar char="–"/>
            </a:pPr>
            <a:r>
              <a:rPr lang="en-GB" dirty="0"/>
              <a:t>Used at the end of development (ready for shipping)</a:t>
            </a:r>
          </a:p>
          <a:p>
            <a:pPr lvl="1">
              <a:buFont typeface="Arial" panose="020B0604020202020204" pitchFamily="34" charset="0"/>
              <a:buChar char="–"/>
            </a:pPr>
            <a:r>
              <a:rPr lang="en-GB" dirty="0"/>
              <a:t>Error Reports created along with Object Code</a:t>
            </a:r>
          </a:p>
        </p:txBody>
      </p:sp>
    </p:spTree>
    <p:extLst>
      <p:ext uri="{BB962C8B-B14F-4D97-AF65-F5344CB8AC3E}">
        <p14:creationId xmlns:p14="http://schemas.microsoft.com/office/powerpoint/2010/main" val="1487390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TotalTime>
  <Words>464</Words>
  <Application>Microsoft Office PowerPoint</Application>
  <PresentationFormat>On-screen Show (4:3)</PresentationFormat>
  <Paragraphs>76</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1_Custom Design</vt:lpstr>
      <vt:lpstr>Custom Design</vt:lpstr>
      <vt:lpstr>2_Custom Design</vt:lpstr>
      <vt:lpstr>Unit 2.5 Translators and Facilities of Languages – Lesson 2</vt:lpstr>
      <vt:lpstr>Big Picture – Activity 1/2</vt:lpstr>
      <vt:lpstr>Learning Objectives</vt:lpstr>
      <vt:lpstr>Engagement Activity</vt:lpstr>
      <vt:lpstr>Key Words</vt:lpstr>
      <vt:lpstr>Content</vt:lpstr>
      <vt:lpstr>Activity 3</vt:lpstr>
      <vt:lpstr>Content</vt:lpstr>
      <vt:lpstr>Content</vt:lpstr>
      <vt:lpstr>Content</vt:lpstr>
      <vt:lpstr>Content</vt:lpstr>
      <vt:lpstr>Activity 4</vt:lpstr>
      <vt:lpstr>Plenary</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Jordane Gourley</dc:creator>
  <cp:lastModifiedBy>Ramune Bruzinskiene</cp:lastModifiedBy>
  <cp:revision>46</cp:revision>
  <dcterms:created xsi:type="dcterms:W3CDTF">2015-10-07T12:54:48Z</dcterms:created>
  <dcterms:modified xsi:type="dcterms:W3CDTF">2016-05-27T12:04:33Z</dcterms:modified>
</cp:coreProperties>
</file>