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sldIdLst>
    <p:sldId id="293" r:id="rId4"/>
    <p:sldId id="294" r:id="rId5"/>
    <p:sldId id="296" r:id="rId6"/>
    <p:sldId id="297" r:id="rId7"/>
    <p:sldId id="298" r:id="rId8"/>
    <p:sldId id="299" r:id="rId9"/>
    <p:sldId id="300" r:id="rId10"/>
    <p:sldId id="301" r:id="rId11"/>
    <p:sldId id="303" r:id="rId12"/>
    <p:sldId id="302" r:id="rId13"/>
    <p:sldId id="310" r:id="rId14"/>
    <p:sldId id="304" r:id="rId15"/>
    <p:sldId id="305" r:id="rId16"/>
    <p:sldId id="306" r:id="rId17"/>
    <p:sldId id="307" r:id="rId18"/>
    <p:sldId id="308" r:id="rId19"/>
    <p:sldId id="309" r:id="rId20"/>
    <p:sldId id="311" r:id="rId21"/>
    <p:sldId id="312" r:id="rId22"/>
    <p:sldId id="314" r:id="rId23"/>
    <p:sldId id="315" r:id="rId24"/>
    <p:sldId id="313" r:id="rId25"/>
    <p:sldId id="316" r:id="rId26"/>
    <p:sldId id="317" r:id="rId27"/>
    <p:sldId id="318" r:id="rId28"/>
    <p:sldId id="319"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CFDB"/>
    <a:srgbClr val="8E74A0"/>
    <a:srgbClr val="ECE5EF"/>
    <a:srgbClr val="DFD3E5"/>
    <a:srgbClr val="D1C3D9"/>
    <a:srgbClr val="7EC246"/>
    <a:srgbClr val="5C9330"/>
    <a:srgbClr val="3CB668"/>
    <a:srgbClr val="2A7F49"/>
    <a:srgbClr val="369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p:scale>
          <a:sx n="100" d="100"/>
          <a:sy n="100" d="100"/>
        </p:scale>
        <p:origin x="-1224"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www.ocr.org.uk/computer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021288"/>
            <a:ext cx="925252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2" descr="GCSE (9-1) Computer Scie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88"/>
            <a:ext cx="9180513" cy="6884988"/>
          </a:xfrm>
          <a:prstGeom prst="rect">
            <a:avLst/>
          </a:prstGeom>
        </p:spPr>
      </p:pic>
      <p:sp>
        <p:nvSpPr>
          <p:cNvPr id="2" name="Title 1"/>
          <p:cNvSpPr>
            <a:spLocks noGrp="1"/>
          </p:cNvSpPr>
          <p:nvPr>
            <p:ph type="ctrTitle"/>
          </p:nvPr>
        </p:nvSpPr>
        <p:spPr>
          <a:xfrm>
            <a:off x="323528" y="2564904"/>
            <a:ext cx="3312368" cy="1470025"/>
          </a:xfrm>
        </p:spPr>
        <p:txBody>
          <a:bodyPr>
            <a:normAutofit/>
          </a:bodyPr>
          <a:lstStyle>
            <a:lvl1pPr algn="l">
              <a:defRPr sz="2000" b="1">
                <a:solidFill>
                  <a:schemeClr val="bg1"/>
                </a:solidFill>
              </a:defRPr>
            </a:lvl1pPr>
          </a:lstStyle>
          <a:p>
            <a:r>
              <a:rPr lang="en-US" dirty="0" smtClean="0"/>
              <a:t>Click to edit Master title style</a:t>
            </a:r>
            <a:endParaRPr lang="en-GB" dirty="0"/>
          </a:p>
        </p:txBody>
      </p:sp>
      <p:sp>
        <p:nvSpPr>
          <p:cNvPr id="14" name="TextBox 13">
            <a:hlinkClick r:id="rId3"/>
          </p:cNvPr>
          <p:cNvSpPr txBox="1"/>
          <p:nvPr userDrawn="1"/>
        </p:nvSpPr>
        <p:spPr>
          <a:xfrm>
            <a:off x="395536" y="5013176"/>
            <a:ext cx="2232248" cy="369332"/>
          </a:xfrm>
          <a:prstGeom prst="rect">
            <a:avLst/>
          </a:prstGeom>
          <a:noFill/>
        </p:spPr>
        <p:txBody>
          <a:bodyPr wrap="square" rtlCol="0">
            <a:spAutoFit/>
          </a:bodyPr>
          <a:lstStyle/>
          <a:p>
            <a:r>
              <a:rPr lang="en-GB" dirty="0" smtClean="0"/>
              <a:t>    </a:t>
            </a:r>
            <a:endParaRPr lang="en-GB" dirty="0"/>
          </a:p>
        </p:txBody>
      </p:sp>
    </p:spTree>
    <p:extLst>
      <p:ext uri="{BB962C8B-B14F-4D97-AF65-F5344CB8AC3E}">
        <p14:creationId xmlns:p14="http://schemas.microsoft.com/office/powerpoint/2010/main" val="1922639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97445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27503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276AC-4418-4156-944D-CCC8F5C7C5E5}"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63807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4276AC-4418-4156-944D-CCC8F5C7C5E5}"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91777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4276AC-4418-4156-944D-CCC8F5C7C5E5}" type="datetimeFigureOut">
              <a:rPr lang="en-GB" smtClean="0"/>
              <a:t>05/05/2016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78274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4276AC-4418-4156-944D-CCC8F5C7C5E5}" type="datetimeFigureOut">
              <a:rPr lang="en-GB" smtClean="0"/>
              <a:t>05/05/2016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82949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276AC-4418-4156-944D-CCC8F5C7C5E5}" type="datetimeFigureOut">
              <a:rPr lang="en-GB" smtClean="0"/>
              <a:t>05/05/2016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665952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55802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78098"/>
          </a:xfrm>
          <a:solidFill>
            <a:srgbClr val="7CCFDB"/>
          </a:solidFill>
        </p:spPr>
        <p:txBody>
          <a:bodyPr/>
          <a:lstStyle>
            <a:lvl1pPr marL="444500" indent="0" algn="l" defTabSz="444500">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600"/>
            </a:lvl1pPr>
            <a:lvl2pPr marL="742950" indent="-285750">
              <a:buFont typeface="Arial" panose="020B0604020202020204" pitchFamily="34" charset="0"/>
              <a:buChar char="•"/>
              <a:defRPr sz="2400"/>
            </a:lvl2pPr>
            <a:lvl3pPr>
              <a:defRPr sz="22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42728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3381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87137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01042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86795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F2B91-7EF0-4524-848B-0DDCB062F8EB}"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97360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7F2B91-7EF0-4524-848B-0DDCB062F8EB}"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34409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7F2B91-7EF0-4524-848B-0DDCB062F8EB}" type="datetimeFigureOut">
              <a:rPr lang="en-GB" smtClean="0"/>
              <a:t>05/05/2016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774825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7F2B91-7EF0-4524-848B-0DDCB062F8EB}" type="datetimeFigureOut">
              <a:rPr lang="en-GB" smtClean="0"/>
              <a:t>05/05/2016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888893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F2B91-7EF0-4524-848B-0DDCB062F8EB}" type="datetimeFigureOut">
              <a:rPr lang="en-GB" smtClean="0"/>
              <a:t>05/05/2016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64218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a:solidFill>
            <a:srgbClr val="7CCFDB"/>
          </a:solidFill>
        </p:spPr>
        <p:txBody>
          <a:bodyPr anchor="t"/>
          <a:lstStyle>
            <a:lvl1pPr algn="r">
              <a:defRPr sz="4000" b="1" cap="all">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2906713"/>
            <a:ext cx="84216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273719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403301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499913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1393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0" y="404664"/>
            <a:ext cx="9144000" cy="778098"/>
          </a:xfrm>
          <a:solidFill>
            <a:srgbClr val="7CCFDB"/>
          </a:solidFill>
        </p:spPr>
        <p:txBody>
          <a:bodyPr/>
          <a:lstStyle>
            <a:lvl1pPr marL="444500" indent="0" algn="l" defTabSz="360363">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
        <p:nvSpPr>
          <p:cNvPr id="10"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450879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
        <p:nvSpPr>
          <p:cNvPr id="6"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05/05/2016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1288"/>
            <a:ext cx="9144000" cy="82926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8388424" y="652534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7CCF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276AC-4418-4156-944D-CCC8F5C7C5E5}" type="datetimeFigureOut">
              <a:rPr lang="en-GB" smtClean="0"/>
              <a:t>05/05/2016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0C22D-384E-4D13-BEA7-4A9EF786DD0B}" type="slidenum">
              <a:rPr lang="en-GB" smtClean="0"/>
              <a:t>‹#›</a:t>
            </a:fld>
            <a:endParaRPr lang="en-GB"/>
          </a:p>
        </p:txBody>
      </p:sp>
    </p:spTree>
    <p:extLst>
      <p:ext uri="{BB962C8B-B14F-4D97-AF65-F5344CB8AC3E}">
        <p14:creationId xmlns:p14="http://schemas.microsoft.com/office/powerpoint/2010/main" val="32871303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2B91-7EF0-4524-848B-0DDCB062F8EB}" type="datetimeFigureOut">
              <a:rPr lang="en-GB" smtClean="0"/>
              <a:t>05/05/2016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071F6-682F-47A3-ACEB-7B8FCB939DCF}" type="slidenum">
              <a:rPr lang="en-GB" smtClean="0"/>
              <a:t>‹#›</a:t>
            </a:fld>
            <a:endParaRPr lang="en-GB"/>
          </a:p>
        </p:txBody>
      </p:sp>
    </p:spTree>
    <p:extLst>
      <p:ext uri="{BB962C8B-B14F-4D97-AF65-F5344CB8AC3E}">
        <p14:creationId xmlns:p14="http://schemas.microsoft.com/office/powerpoint/2010/main" val="708097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qa.org.uk/e-learning/IMAuthoring03CD/images/pic001.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esources.feedback@ocr.org.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feature=player_embedded&amp;v=8oI_laHhGj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bc.co.uk/news/technology-3536115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ltLang="en-US" dirty="0"/>
              <a:t>Unit 2.3 Robust Programs Lesson 2 - Testing Programs</a:t>
            </a:r>
            <a:endParaRPr lang="en-GB" dirty="0"/>
          </a:p>
        </p:txBody>
      </p:sp>
    </p:spTree>
    <p:extLst>
      <p:ext uri="{BB962C8B-B14F-4D97-AF65-F5344CB8AC3E}">
        <p14:creationId xmlns:p14="http://schemas.microsoft.com/office/powerpoint/2010/main" val="389146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a:t>
            </a:r>
          </a:p>
        </p:txBody>
      </p:sp>
      <p:sp>
        <p:nvSpPr>
          <p:cNvPr id="3" name="Content Placeholder 2"/>
          <p:cNvSpPr>
            <a:spLocks noGrp="1"/>
          </p:cNvSpPr>
          <p:nvPr>
            <p:ph idx="1"/>
          </p:nvPr>
        </p:nvSpPr>
        <p:spPr/>
        <p:txBody>
          <a:bodyPr/>
          <a:lstStyle/>
          <a:p>
            <a:r>
              <a:rPr lang="en-GB" dirty="0"/>
              <a:t>Look at the code on the following slide</a:t>
            </a:r>
          </a:p>
          <a:p>
            <a:r>
              <a:rPr lang="en-GB" dirty="0"/>
              <a:t>There are some errors/bugs</a:t>
            </a:r>
          </a:p>
          <a:p>
            <a:pPr lvl="1"/>
            <a:r>
              <a:rPr lang="en-GB" sz="2600" dirty="0"/>
              <a:t>Can you identify what they are.</a:t>
            </a:r>
          </a:p>
          <a:p>
            <a:pPr lvl="1"/>
            <a:r>
              <a:rPr lang="en-GB" sz="2600" dirty="0"/>
              <a:t>Check with another student and compare to see if you have found them all.</a:t>
            </a:r>
          </a:p>
          <a:p>
            <a:endParaRPr lang="en-GB" dirty="0"/>
          </a:p>
        </p:txBody>
      </p:sp>
    </p:spTree>
    <p:extLst>
      <p:ext uri="{BB962C8B-B14F-4D97-AF65-F5344CB8AC3E}">
        <p14:creationId xmlns:p14="http://schemas.microsoft.com/office/powerpoint/2010/main" val="370046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52128"/>
          </a:xfrm>
        </p:spPr>
        <p:txBody>
          <a:bodyPr>
            <a:normAutofit fontScale="90000"/>
          </a:bodyPr>
          <a:lstStyle/>
          <a:p>
            <a:r>
              <a:rPr lang="en-GB" dirty="0"/>
              <a:t>Debug this </a:t>
            </a:r>
            <a:r>
              <a:rPr lang="en-GB" dirty="0" err="1"/>
              <a:t>Pseudocode</a:t>
            </a:r>
            <a:r>
              <a:rPr lang="en-GB" dirty="0"/>
              <a:t/>
            </a:r>
            <a:br>
              <a:rPr lang="en-GB" dirty="0"/>
            </a:br>
            <a:r>
              <a:rPr lang="en-GB" dirty="0"/>
              <a:t>There are three errors</a:t>
            </a:r>
          </a:p>
        </p:txBody>
      </p:sp>
      <p:sp>
        <p:nvSpPr>
          <p:cNvPr id="3" name="Content Placeholder 2"/>
          <p:cNvSpPr>
            <a:spLocks noGrp="1"/>
          </p:cNvSpPr>
          <p:nvPr>
            <p:ph idx="1"/>
          </p:nvPr>
        </p:nvSpPr>
        <p:spPr>
          <a:xfrm>
            <a:off x="457200" y="1815644"/>
            <a:ext cx="8229600" cy="4277652"/>
          </a:xfrm>
        </p:spPr>
        <p:txBody>
          <a:bodyPr/>
          <a:lstStyle/>
          <a:p>
            <a:r>
              <a:rPr lang="en-GB" dirty="0">
                <a:latin typeface="Courier New" panose="02070309020205020404" pitchFamily="49" charset="0"/>
                <a:cs typeface="Courier New" panose="02070309020205020404" pitchFamily="49" charset="0"/>
              </a:rPr>
              <a:t>number 1 = input(“Please enter a number”)</a:t>
            </a:r>
          </a:p>
          <a:p>
            <a:r>
              <a:rPr lang="en-GB" dirty="0">
                <a:latin typeface="Courier New" panose="02070309020205020404" pitchFamily="49" charset="0"/>
                <a:cs typeface="Courier New" panose="02070309020205020404" pitchFamily="49" charset="0"/>
              </a:rPr>
              <a:t>number 2 = input (“Please enter another number)</a:t>
            </a:r>
          </a:p>
          <a:p>
            <a:r>
              <a:rPr lang="en-GB" dirty="0">
                <a:latin typeface="Courier New" panose="02070309020205020404" pitchFamily="49" charset="0"/>
                <a:cs typeface="Courier New" panose="02070309020205020404" pitchFamily="49" charset="0"/>
              </a:rPr>
              <a:t>Sum = number 1 / </a:t>
            </a:r>
            <a:r>
              <a:rPr lang="en-GB" dirty="0" err="1">
                <a:latin typeface="Courier New" panose="02070309020205020404" pitchFamily="49" charset="0"/>
                <a:cs typeface="Courier New" panose="02070309020205020404" pitchFamily="49" charset="0"/>
              </a:rPr>
              <a:t>numBer</a:t>
            </a:r>
            <a:r>
              <a:rPr lang="en-GB" dirty="0">
                <a:latin typeface="Courier New" panose="02070309020205020404" pitchFamily="49" charset="0"/>
                <a:cs typeface="Courier New" panose="02070309020205020404" pitchFamily="49" charset="0"/>
              </a:rPr>
              <a:t> 2</a:t>
            </a:r>
          </a:p>
          <a:p>
            <a:r>
              <a:rPr lang="en-GB" dirty="0">
                <a:latin typeface="Courier New" panose="02070309020205020404" pitchFamily="49" charset="0"/>
                <a:cs typeface="Courier New" panose="02070309020205020404" pitchFamily="49" charset="0"/>
              </a:rPr>
              <a:t>print (</a:t>
            </a:r>
            <a:r>
              <a:rPr lang="en-GB" dirty="0" err="1">
                <a:latin typeface="Courier New" panose="02070309020205020404" pitchFamily="49" charset="0"/>
                <a:cs typeface="Courier New" panose="02070309020205020404" pitchFamily="49" charset="0"/>
              </a:rPr>
              <a:t>Summ</a:t>
            </a:r>
            <a:r>
              <a:rPr lang="en-GB"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endParaRPr lang="en-GB" dirty="0"/>
          </a:p>
        </p:txBody>
      </p:sp>
    </p:spTree>
    <p:extLst>
      <p:ext uri="{BB962C8B-B14F-4D97-AF65-F5344CB8AC3E}">
        <p14:creationId xmlns:p14="http://schemas.microsoft.com/office/powerpoint/2010/main" val="337492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1 - Answer</a:t>
            </a:r>
          </a:p>
        </p:txBody>
      </p:sp>
      <p:sp>
        <p:nvSpPr>
          <p:cNvPr id="3" name="Content Placeholder 2"/>
          <p:cNvSpPr>
            <a:spLocks noGrp="1"/>
          </p:cNvSpPr>
          <p:nvPr>
            <p:ph idx="1"/>
          </p:nvPr>
        </p:nvSpPr>
        <p:spPr/>
        <p:txBody>
          <a:bodyPr/>
          <a:lstStyle/>
          <a:p>
            <a:pPr marL="0" indent="0">
              <a:buNone/>
            </a:pPr>
            <a:r>
              <a:rPr lang="en-GB" sz="2800" dirty="0">
                <a:latin typeface="Courier New" panose="02070309020205020404" pitchFamily="49" charset="0"/>
                <a:cs typeface="Courier New" panose="02070309020205020404" pitchFamily="49" charset="0"/>
              </a:rPr>
              <a:t>number 1 = input(“Please enter a number”)</a:t>
            </a:r>
          </a:p>
          <a:p>
            <a:pPr marL="0" indent="0">
              <a:buNone/>
            </a:pPr>
            <a:r>
              <a:rPr lang="en-GB" sz="2800" dirty="0">
                <a:latin typeface="Courier New" panose="02070309020205020404" pitchFamily="49" charset="0"/>
                <a:cs typeface="Courier New" panose="02070309020205020404" pitchFamily="49" charset="0"/>
              </a:rPr>
              <a:t>number 2 = input (“Please Enter another number</a:t>
            </a:r>
            <a:r>
              <a:rPr lang="en-GB" sz="2800" dirty="0">
                <a:solidFill>
                  <a:srgbClr val="FF0000"/>
                </a:solidFill>
                <a:latin typeface="Courier New" panose="02070309020205020404" pitchFamily="49" charset="0"/>
                <a:cs typeface="Courier New" panose="02070309020205020404" pitchFamily="49" charset="0"/>
              </a:rPr>
              <a:t>”</a:t>
            </a:r>
            <a:r>
              <a:rPr lang="en-GB" sz="2800" dirty="0">
                <a:latin typeface="Courier New" panose="02070309020205020404" pitchFamily="49" charset="0"/>
                <a:cs typeface="Courier New" panose="02070309020205020404" pitchFamily="49" charset="0"/>
              </a:rPr>
              <a:t>)</a:t>
            </a:r>
          </a:p>
          <a:p>
            <a:pPr marL="0" indent="0">
              <a:buNone/>
            </a:pPr>
            <a:r>
              <a:rPr lang="en-GB" sz="2800" dirty="0">
                <a:latin typeface="Courier New" panose="02070309020205020404" pitchFamily="49" charset="0"/>
                <a:cs typeface="Courier New" panose="02070309020205020404" pitchFamily="49" charset="0"/>
              </a:rPr>
              <a:t>Sum = number 1 / </a:t>
            </a:r>
            <a:r>
              <a:rPr lang="en-GB" sz="2800" dirty="0">
                <a:solidFill>
                  <a:srgbClr val="FF0000"/>
                </a:solidFill>
                <a:latin typeface="Courier New" panose="02070309020205020404" pitchFamily="49" charset="0"/>
                <a:cs typeface="Courier New" panose="02070309020205020404" pitchFamily="49" charset="0"/>
              </a:rPr>
              <a:t>number</a:t>
            </a:r>
            <a:r>
              <a:rPr lang="en-GB" sz="2800" dirty="0">
                <a:latin typeface="Courier New" panose="02070309020205020404" pitchFamily="49" charset="0"/>
                <a:cs typeface="Courier New" panose="02070309020205020404" pitchFamily="49" charset="0"/>
              </a:rPr>
              <a:t> 2</a:t>
            </a:r>
          </a:p>
          <a:p>
            <a:pPr marL="0" indent="0">
              <a:buNone/>
            </a:pPr>
            <a:r>
              <a:rPr lang="en-GB" sz="2800" dirty="0">
                <a:latin typeface="Courier New" panose="02070309020205020404" pitchFamily="49" charset="0"/>
                <a:cs typeface="Courier New" panose="02070309020205020404" pitchFamily="49" charset="0"/>
              </a:rPr>
              <a:t>print (</a:t>
            </a:r>
            <a:r>
              <a:rPr lang="en-GB" sz="2800" dirty="0" err="1">
                <a:solidFill>
                  <a:srgbClr val="FF0000"/>
                </a:solidFill>
                <a:latin typeface="Courier New" panose="02070309020205020404" pitchFamily="49" charset="0"/>
                <a:cs typeface="Courier New" panose="02070309020205020404" pitchFamily="49" charset="0"/>
              </a:rPr>
              <a:t>Summ</a:t>
            </a:r>
            <a:r>
              <a:rPr lang="en-GB" sz="2800" dirty="0">
                <a:latin typeface="Courier New" panose="02070309020205020404" pitchFamily="49"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a:p>
            <a:endParaRPr lang="en-US" dirty="0">
              <a:solidFill>
                <a:srgbClr val="FF0000"/>
              </a:solidFill>
            </a:endParaRPr>
          </a:p>
          <a:p>
            <a:endParaRPr lang="en-GB" dirty="0"/>
          </a:p>
        </p:txBody>
      </p:sp>
    </p:spTree>
    <p:extLst>
      <p:ext uri="{BB962C8B-B14F-4D97-AF65-F5344CB8AC3E}">
        <p14:creationId xmlns:p14="http://schemas.microsoft.com/office/powerpoint/2010/main" val="46196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Runtime errors</a:t>
            </a:r>
          </a:p>
        </p:txBody>
      </p:sp>
      <p:sp>
        <p:nvSpPr>
          <p:cNvPr id="3" name="Content Placeholder 2"/>
          <p:cNvSpPr>
            <a:spLocks noGrp="1"/>
          </p:cNvSpPr>
          <p:nvPr>
            <p:ph idx="1"/>
          </p:nvPr>
        </p:nvSpPr>
        <p:spPr/>
        <p:txBody>
          <a:bodyPr/>
          <a:lstStyle/>
          <a:p>
            <a:r>
              <a:rPr lang="en-GB" b="1" dirty="0"/>
              <a:t>Runtime errors </a:t>
            </a:r>
            <a:r>
              <a:rPr lang="en-GB" dirty="0"/>
              <a:t>are errors which may cause program errors or the computer to crash even if there appears to be nothing wrong with the program code.</a:t>
            </a:r>
          </a:p>
          <a:p>
            <a:r>
              <a:rPr lang="en-GB" dirty="0"/>
              <a:t>They are only detected once the program is executed </a:t>
            </a:r>
          </a:p>
          <a:p>
            <a:r>
              <a:rPr lang="en-GB" dirty="0"/>
              <a:t>Examples could be: Running out of memory</a:t>
            </a:r>
          </a:p>
          <a:p>
            <a:endParaRPr lang="en-GB" dirty="0"/>
          </a:p>
        </p:txBody>
      </p:sp>
    </p:spTree>
    <p:extLst>
      <p:ext uri="{BB962C8B-B14F-4D97-AF65-F5344CB8AC3E}">
        <p14:creationId xmlns:p14="http://schemas.microsoft.com/office/powerpoint/2010/main" val="424295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Syntax Errors</a:t>
            </a:r>
          </a:p>
        </p:txBody>
      </p:sp>
      <p:sp>
        <p:nvSpPr>
          <p:cNvPr id="3" name="Content Placeholder 2"/>
          <p:cNvSpPr>
            <a:spLocks noGrp="1"/>
          </p:cNvSpPr>
          <p:nvPr>
            <p:ph idx="1"/>
          </p:nvPr>
        </p:nvSpPr>
        <p:spPr/>
        <p:txBody>
          <a:bodyPr/>
          <a:lstStyle/>
          <a:p>
            <a:r>
              <a:rPr lang="en-GB" b="1" dirty="0"/>
              <a:t>Syntax errors </a:t>
            </a:r>
            <a:r>
              <a:rPr lang="en-GB" dirty="0"/>
              <a:t>are mistakes in the way that the code is written. </a:t>
            </a:r>
          </a:p>
          <a:p>
            <a:r>
              <a:rPr lang="en-GB" dirty="0"/>
              <a:t>Translators can only execute a program if it is syntactically correct. </a:t>
            </a:r>
          </a:p>
          <a:p>
            <a:r>
              <a:rPr lang="en-GB" dirty="0"/>
              <a:t>Common syntax errors include:</a:t>
            </a:r>
          </a:p>
          <a:p>
            <a:pPr lvl="1"/>
            <a:r>
              <a:rPr lang="en-GB" dirty="0"/>
              <a:t>spelling mistakes</a:t>
            </a:r>
          </a:p>
          <a:p>
            <a:pPr lvl="1"/>
            <a:r>
              <a:rPr lang="en-GB" dirty="0"/>
              <a:t>incorrect use of punctuation</a:t>
            </a:r>
          </a:p>
          <a:p>
            <a:pPr lvl="1"/>
            <a:r>
              <a:rPr lang="en-GB" dirty="0"/>
              <a:t>-use of capital letters</a:t>
            </a:r>
          </a:p>
          <a:p>
            <a:endParaRPr lang="en-GB" dirty="0"/>
          </a:p>
          <a:p>
            <a:endParaRPr lang="en-GB" dirty="0"/>
          </a:p>
        </p:txBody>
      </p:sp>
    </p:spTree>
    <p:extLst>
      <p:ext uri="{BB962C8B-B14F-4D97-AF65-F5344CB8AC3E}">
        <p14:creationId xmlns:p14="http://schemas.microsoft.com/office/powerpoint/2010/main" val="112998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Errors</a:t>
            </a:r>
          </a:p>
        </p:txBody>
      </p:sp>
      <p:sp>
        <p:nvSpPr>
          <p:cNvPr id="3" name="Content Placeholder 2"/>
          <p:cNvSpPr>
            <a:spLocks noGrp="1"/>
          </p:cNvSpPr>
          <p:nvPr>
            <p:ph idx="1"/>
          </p:nvPr>
        </p:nvSpPr>
        <p:spPr/>
        <p:txBody>
          <a:bodyPr/>
          <a:lstStyle/>
          <a:p>
            <a:r>
              <a:rPr lang="en-GB" b="1" dirty="0"/>
              <a:t>Logic errors</a:t>
            </a:r>
            <a:r>
              <a:rPr lang="en-GB" dirty="0"/>
              <a:t>: a logic error is a bug in a program that causes it to operate incorrectly, but not to terminate or crash.  </a:t>
            </a:r>
          </a:p>
          <a:p>
            <a:r>
              <a:rPr lang="en-GB" dirty="0"/>
              <a:t>A logic error produces unintended or undesired output or other behaviour, although it may not immediately be recognised.</a:t>
            </a:r>
          </a:p>
          <a:p>
            <a:endParaRPr lang="en-GB" dirty="0"/>
          </a:p>
          <a:p>
            <a:endParaRPr lang="en-GB" dirty="0"/>
          </a:p>
        </p:txBody>
      </p:sp>
    </p:spTree>
    <p:extLst>
      <p:ext uri="{BB962C8B-B14F-4D97-AF65-F5344CB8AC3E}">
        <p14:creationId xmlns:p14="http://schemas.microsoft.com/office/powerpoint/2010/main" val="168812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a:t>
            </a:r>
            <a:endParaRPr lang="en-GB" dirty="0"/>
          </a:p>
        </p:txBody>
      </p:sp>
      <p:sp>
        <p:nvSpPr>
          <p:cNvPr id="3" name="Content Placeholder 2"/>
          <p:cNvSpPr>
            <a:spLocks noGrp="1"/>
          </p:cNvSpPr>
          <p:nvPr>
            <p:ph idx="1"/>
          </p:nvPr>
        </p:nvSpPr>
        <p:spPr/>
        <p:txBody>
          <a:bodyPr/>
          <a:lstStyle/>
          <a:p>
            <a:r>
              <a:rPr lang="en-GB" dirty="0"/>
              <a:t>Look back at the code from the previous task and consider each error.</a:t>
            </a:r>
          </a:p>
          <a:p>
            <a:endParaRPr lang="en-GB" dirty="0"/>
          </a:p>
          <a:p>
            <a:r>
              <a:rPr lang="en-GB" dirty="0"/>
              <a:t>Classify them as either Syntax or Logic errors. Make sure you can justify your answer.</a:t>
            </a:r>
          </a:p>
          <a:p>
            <a:endParaRPr lang="en-GB" dirty="0"/>
          </a:p>
        </p:txBody>
      </p:sp>
    </p:spTree>
    <p:extLst>
      <p:ext uri="{BB962C8B-B14F-4D97-AF65-F5344CB8AC3E}">
        <p14:creationId xmlns:p14="http://schemas.microsoft.com/office/powerpoint/2010/main" val="295876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96144"/>
          </a:xfrm>
        </p:spPr>
        <p:txBody>
          <a:bodyPr>
            <a:normAutofit fontScale="90000"/>
          </a:bodyPr>
          <a:lstStyle/>
          <a:p>
            <a:r>
              <a:rPr lang="en-GB" dirty="0"/>
              <a:t>Activity 2 – Identify and define the </a:t>
            </a:r>
            <a:r>
              <a:rPr lang="en-GB" dirty="0" smtClean="0"/>
              <a:t>errors for </a:t>
            </a:r>
            <a:r>
              <a:rPr lang="en-GB" dirty="0"/>
              <a:t>dividing two numbers</a:t>
            </a:r>
          </a:p>
        </p:txBody>
      </p:sp>
      <p:sp>
        <p:nvSpPr>
          <p:cNvPr id="3" name="Content Placeholder 2"/>
          <p:cNvSpPr>
            <a:spLocks noGrp="1"/>
          </p:cNvSpPr>
          <p:nvPr>
            <p:ph idx="1"/>
          </p:nvPr>
        </p:nvSpPr>
        <p:spPr>
          <a:xfrm>
            <a:off x="457200" y="2060847"/>
            <a:ext cx="8229600" cy="3817005"/>
          </a:xfrm>
        </p:spPr>
        <p:txBody>
          <a:bodyPr/>
          <a:lstStyle/>
          <a:p>
            <a:r>
              <a:rPr lang="en-GB" sz="2800" dirty="0">
                <a:latin typeface="Courier New" panose="02070309020205020404" pitchFamily="49" charset="0"/>
                <a:cs typeface="Courier New" panose="02070309020205020404" pitchFamily="49" charset="0"/>
              </a:rPr>
              <a:t>number 1 = input(“Please enter a number”)</a:t>
            </a:r>
          </a:p>
          <a:p>
            <a:r>
              <a:rPr lang="en-GB" sz="2800" dirty="0">
                <a:latin typeface="Courier New" panose="02070309020205020404" pitchFamily="49" charset="0"/>
                <a:cs typeface="Courier New" panose="02070309020205020404" pitchFamily="49" charset="0"/>
              </a:rPr>
              <a:t>output 2 = input (“Please enter another number”)</a:t>
            </a:r>
          </a:p>
          <a:p>
            <a:r>
              <a:rPr lang="en-GB" sz="2800" dirty="0">
                <a:latin typeface="Courier New" panose="02070309020205020404" pitchFamily="49" charset="0"/>
                <a:cs typeface="Courier New" panose="02070309020205020404" pitchFamily="49" charset="0"/>
              </a:rPr>
              <a:t>Sum = number 1 * Number 2</a:t>
            </a:r>
          </a:p>
          <a:p>
            <a:r>
              <a:rPr lang="en-GB" sz="2800" dirty="0">
                <a:latin typeface="Courier New" panose="02070309020205020404" pitchFamily="49" charset="0"/>
                <a:cs typeface="Courier New" panose="02070309020205020404" pitchFamily="49" charset="0"/>
              </a:rPr>
              <a:t>print (sum)</a:t>
            </a:r>
            <a:endParaRPr lang="en-US" sz="2800" dirty="0">
              <a:latin typeface="Courier New" panose="02070309020205020404" pitchFamily="49" charset="0"/>
              <a:cs typeface="Courier New" panose="02070309020205020404" pitchFamily="49" charset="0"/>
            </a:endParaRPr>
          </a:p>
          <a:p>
            <a:endParaRPr lang="en-US" dirty="0">
              <a:solidFill>
                <a:srgbClr val="FF0000"/>
              </a:solidFill>
            </a:endParaRPr>
          </a:p>
          <a:p>
            <a:endParaRPr lang="en-GB" dirty="0"/>
          </a:p>
        </p:txBody>
      </p:sp>
    </p:spTree>
    <p:extLst>
      <p:ext uri="{BB962C8B-B14F-4D97-AF65-F5344CB8AC3E}">
        <p14:creationId xmlns:p14="http://schemas.microsoft.com/office/powerpoint/2010/main" val="419869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2 - Answer</a:t>
            </a:r>
          </a:p>
        </p:txBody>
      </p:sp>
      <p:sp>
        <p:nvSpPr>
          <p:cNvPr id="3" name="Content Placeholder 2"/>
          <p:cNvSpPr>
            <a:spLocks noGrp="1"/>
          </p:cNvSpPr>
          <p:nvPr>
            <p:ph idx="1"/>
          </p:nvPr>
        </p:nvSpPr>
        <p:spPr/>
        <p:txBody>
          <a:bodyPr/>
          <a:lstStyle/>
          <a:p>
            <a:r>
              <a:rPr lang="en-GB" sz="2800" dirty="0">
                <a:latin typeface="Courier New" panose="02070309020205020404" pitchFamily="49" charset="0"/>
                <a:cs typeface="Courier New" panose="02070309020205020404" pitchFamily="49" charset="0"/>
              </a:rPr>
              <a:t>number 1 = input(“Please enter a number”)</a:t>
            </a:r>
          </a:p>
          <a:p>
            <a:r>
              <a:rPr lang="en-GB" sz="2800" dirty="0">
                <a:latin typeface="Courier New" panose="02070309020205020404" pitchFamily="49" charset="0"/>
                <a:cs typeface="Courier New" panose="02070309020205020404" pitchFamily="49" charset="0"/>
              </a:rPr>
              <a:t>output 2 = input (“Please enter another number”) SYNTAX</a:t>
            </a:r>
          </a:p>
          <a:p>
            <a:r>
              <a:rPr lang="en-GB" sz="2800" dirty="0">
                <a:latin typeface="Courier New" panose="02070309020205020404" pitchFamily="49" charset="0"/>
                <a:cs typeface="Courier New" panose="02070309020205020404" pitchFamily="49" charset="0"/>
              </a:rPr>
              <a:t>Sum = number 1 * Number 2 LOGIC AND SYNTAX</a:t>
            </a:r>
          </a:p>
          <a:p>
            <a:r>
              <a:rPr lang="en-GB" sz="2800" dirty="0">
                <a:latin typeface="Courier New" panose="02070309020205020404" pitchFamily="49" charset="0"/>
                <a:cs typeface="Courier New" panose="02070309020205020404" pitchFamily="49" charset="0"/>
              </a:rPr>
              <a:t>print (sum)SYNTAX</a:t>
            </a:r>
            <a:endParaRPr lang="en-US" sz="5400" dirty="0">
              <a:solidFill>
                <a:srgbClr val="FF0000"/>
              </a:solidFill>
            </a:endParaRPr>
          </a:p>
          <a:p>
            <a:endParaRPr lang="en-GB" dirty="0"/>
          </a:p>
        </p:txBody>
      </p:sp>
    </p:spTree>
    <p:extLst>
      <p:ext uri="{BB962C8B-B14F-4D97-AF65-F5344CB8AC3E}">
        <p14:creationId xmlns:p14="http://schemas.microsoft.com/office/powerpoint/2010/main" val="351471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Testing</a:t>
            </a:r>
          </a:p>
        </p:txBody>
      </p:sp>
      <p:sp>
        <p:nvSpPr>
          <p:cNvPr id="3" name="Content Placeholder 2"/>
          <p:cNvSpPr>
            <a:spLocks noGrp="1"/>
          </p:cNvSpPr>
          <p:nvPr>
            <p:ph idx="1"/>
          </p:nvPr>
        </p:nvSpPr>
        <p:spPr>
          <a:xfrm>
            <a:off x="457200" y="1600201"/>
            <a:ext cx="8229600" cy="4133056"/>
          </a:xfrm>
        </p:spPr>
        <p:txBody>
          <a:bodyPr>
            <a:normAutofit/>
          </a:bodyPr>
          <a:lstStyle/>
          <a:p>
            <a:r>
              <a:rPr lang="en-GB" b="1" dirty="0"/>
              <a:t>Iterative testing </a:t>
            </a:r>
            <a:r>
              <a:rPr lang="en-GB" dirty="0"/>
              <a:t>is testing the code as you create it.  </a:t>
            </a:r>
          </a:p>
          <a:p>
            <a:r>
              <a:rPr lang="en-GB" dirty="0"/>
              <a:t>This could completed line by line or a section at a time.  </a:t>
            </a:r>
          </a:p>
          <a:p>
            <a:r>
              <a:rPr lang="en-GB" dirty="0"/>
              <a:t>Once tested and feedback is received you then alter your code as required.  </a:t>
            </a:r>
          </a:p>
          <a:p>
            <a:r>
              <a:rPr lang="en-GB" dirty="0"/>
              <a:t>You could consider this type of testing similar to tuning a guitar.  </a:t>
            </a:r>
          </a:p>
          <a:p>
            <a:pPr lvl="1"/>
            <a:r>
              <a:rPr lang="en-GB" sz="2600" dirty="0"/>
              <a:t>You keep playing the string and adjusting the tension until the note is the correct pitch.</a:t>
            </a:r>
          </a:p>
          <a:p>
            <a:endParaRPr lang="en-GB" dirty="0"/>
          </a:p>
        </p:txBody>
      </p:sp>
    </p:spTree>
    <p:extLst>
      <p:ext uri="{BB962C8B-B14F-4D97-AF65-F5344CB8AC3E}">
        <p14:creationId xmlns:p14="http://schemas.microsoft.com/office/powerpoint/2010/main" val="83370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CCFDB"/>
          </a:solidFill>
        </p:spPr>
        <p:txBody>
          <a:bodyPr/>
          <a:lstStyle/>
          <a:p>
            <a:r>
              <a:rPr lang="en-GB" dirty="0"/>
              <a:t>Starter </a:t>
            </a:r>
          </a:p>
        </p:txBody>
      </p:sp>
      <p:sp>
        <p:nvSpPr>
          <p:cNvPr id="3" name="Content Placeholder 2"/>
          <p:cNvSpPr>
            <a:spLocks noGrp="1"/>
          </p:cNvSpPr>
          <p:nvPr>
            <p:ph idx="1"/>
          </p:nvPr>
        </p:nvSpPr>
        <p:spPr/>
        <p:txBody>
          <a:bodyPr/>
          <a:lstStyle/>
          <a:p>
            <a:r>
              <a:rPr lang="en-GB" dirty="0"/>
              <a:t>For each letter of the Alphabet write down one test that begins with that letter.</a:t>
            </a:r>
          </a:p>
          <a:p>
            <a:r>
              <a:rPr lang="en-GB" dirty="0"/>
              <a:t>For example</a:t>
            </a:r>
          </a:p>
          <a:p>
            <a:r>
              <a:rPr lang="en-GB" dirty="0"/>
              <a:t>D  	Driving Test</a:t>
            </a:r>
          </a:p>
          <a:p>
            <a:r>
              <a:rPr lang="en-GB" dirty="0"/>
              <a:t>G	GCSE exam</a:t>
            </a:r>
          </a:p>
          <a:p>
            <a:endParaRPr lang="en-GB" dirty="0"/>
          </a:p>
          <a:p>
            <a:endParaRPr lang="en-GB" dirty="0"/>
          </a:p>
        </p:txBody>
      </p:sp>
    </p:spTree>
    <p:extLst>
      <p:ext uri="{BB962C8B-B14F-4D97-AF65-F5344CB8AC3E}">
        <p14:creationId xmlns:p14="http://schemas.microsoft.com/office/powerpoint/2010/main" val="11974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Testing</a:t>
            </a:r>
          </a:p>
        </p:txBody>
      </p:sp>
      <p:sp>
        <p:nvSpPr>
          <p:cNvPr id="3" name="Content Placeholder 2"/>
          <p:cNvSpPr>
            <a:spLocks noGrp="1"/>
          </p:cNvSpPr>
          <p:nvPr>
            <p:ph idx="1"/>
          </p:nvPr>
        </p:nvSpPr>
        <p:spPr/>
        <p:txBody>
          <a:bodyPr/>
          <a:lstStyle/>
          <a:p>
            <a:r>
              <a:rPr lang="en-GB" b="1" dirty="0"/>
              <a:t>Final</a:t>
            </a:r>
            <a:r>
              <a:rPr lang="en-GB" dirty="0"/>
              <a:t> or </a:t>
            </a:r>
            <a:r>
              <a:rPr lang="en-GB" b="1" dirty="0"/>
              <a:t>Terminal</a:t>
            </a:r>
            <a:r>
              <a:rPr lang="en-GB" dirty="0"/>
              <a:t> testing is carried out at the end of the program when it has been written.  </a:t>
            </a:r>
          </a:p>
          <a:p>
            <a:r>
              <a:rPr lang="en-GB" dirty="0"/>
              <a:t>This is more similar to the GCSEs which are taken at the end of the term.</a:t>
            </a:r>
          </a:p>
          <a:p>
            <a:r>
              <a:rPr lang="en-GB" dirty="0"/>
              <a:t>It is used to check what happens when a range of predefined test data is entered or used in the program</a:t>
            </a:r>
          </a:p>
          <a:p>
            <a:endParaRPr lang="en-GB" dirty="0"/>
          </a:p>
        </p:txBody>
      </p:sp>
    </p:spTree>
    <p:extLst>
      <p:ext uri="{BB962C8B-B14F-4D97-AF65-F5344CB8AC3E}">
        <p14:creationId xmlns:p14="http://schemas.microsoft.com/office/powerpoint/2010/main" val="274775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52128"/>
          </a:xfrm>
        </p:spPr>
        <p:txBody>
          <a:bodyPr>
            <a:normAutofit fontScale="90000"/>
          </a:bodyPr>
          <a:lstStyle/>
          <a:p>
            <a:r>
              <a:rPr lang="en-GB" dirty="0"/>
              <a:t>Selecting and using Suitable Test Data</a:t>
            </a:r>
          </a:p>
        </p:txBody>
      </p:sp>
      <p:sp>
        <p:nvSpPr>
          <p:cNvPr id="3" name="Content Placeholder 2"/>
          <p:cNvSpPr>
            <a:spLocks noGrp="1"/>
          </p:cNvSpPr>
          <p:nvPr>
            <p:ph idx="1"/>
          </p:nvPr>
        </p:nvSpPr>
        <p:spPr>
          <a:xfrm>
            <a:off x="457200" y="1743636"/>
            <a:ext cx="8229600" cy="4277652"/>
          </a:xfrm>
        </p:spPr>
        <p:txBody>
          <a:bodyPr>
            <a:normAutofit/>
          </a:bodyPr>
          <a:lstStyle/>
          <a:p>
            <a:r>
              <a:rPr lang="en-GB" dirty="0"/>
              <a:t>When testing the program it is important to use a range of test data</a:t>
            </a:r>
          </a:p>
          <a:p>
            <a:pPr lvl="1"/>
            <a:r>
              <a:rPr lang="en-GB" sz="2600" dirty="0"/>
              <a:t>valid/in range</a:t>
            </a:r>
          </a:p>
          <a:p>
            <a:pPr lvl="1"/>
            <a:r>
              <a:rPr lang="en-GB" sz="2600" dirty="0"/>
              <a:t>out of range </a:t>
            </a:r>
          </a:p>
          <a:p>
            <a:pPr lvl="1"/>
            <a:r>
              <a:rPr lang="en-GB" sz="2600" dirty="0"/>
              <a:t>boundary value</a:t>
            </a:r>
          </a:p>
          <a:p>
            <a:pPr lvl="1"/>
            <a:r>
              <a:rPr lang="en-GB" sz="2600" dirty="0"/>
              <a:t>null value </a:t>
            </a:r>
          </a:p>
          <a:p>
            <a:pPr lvl="1"/>
            <a:r>
              <a:rPr lang="en-GB" sz="2600" dirty="0"/>
              <a:t>invalid</a:t>
            </a:r>
          </a:p>
        </p:txBody>
      </p:sp>
    </p:spTree>
    <p:extLst>
      <p:ext uri="{BB962C8B-B14F-4D97-AF65-F5344CB8AC3E}">
        <p14:creationId xmlns:p14="http://schemas.microsoft.com/office/powerpoint/2010/main" val="373894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24136"/>
          </a:xfrm>
        </p:spPr>
        <p:txBody>
          <a:bodyPr>
            <a:normAutofit fontScale="90000"/>
          </a:bodyPr>
          <a:lstStyle/>
          <a:p>
            <a:r>
              <a:rPr lang="en-GB" dirty="0"/>
              <a:t>Selecting and using Suitable Test Data</a:t>
            </a:r>
          </a:p>
        </p:txBody>
      </p:sp>
      <p:sp>
        <p:nvSpPr>
          <p:cNvPr id="3" name="Content Placeholder 2"/>
          <p:cNvSpPr>
            <a:spLocks noGrp="1"/>
          </p:cNvSpPr>
          <p:nvPr>
            <p:ph idx="1"/>
          </p:nvPr>
        </p:nvSpPr>
        <p:spPr>
          <a:xfrm>
            <a:off x="457200" y="1700807"/>
            <a:ext cx="8229600" cy="4177045"/>
          </a:xfrm>
        </p:spPr>
        <p:txBody>
          <a:bodyPr>
            <a:normAutofit/>
          </a:bodyPr>
          <a:lstStyle/>
          <a:p>
            <a:r>
              <a:rPr lang="en-GB" b="1" dirty="0"/>
              <a:t>Valid</a:t>
            </a:r>
            <a:r>
              <a:rPr lang="en-GB" dirty="0"/>
              <a:t> – Data that is correct  </a:t>
            </a:r>
          </a:p>
          <a:p>
            <a:r>
              <a:rPr lang="en-GB" b="1" dirty="0"/>
              <a:t>In Range </a:t>
            </a:r>
            <a:r>
              <a:rPr lang="en-GB" dirty="0"/>
              <a:t>– The maximum values of the data that could be entered for example for teenagers 13 - 19 </a:t>
            </a:r>
          </a:p>
          <a:p>
            <a:r>
              <a:rPr lang="en-GB" b="1" dirty="0"/>
              <a:t>Out of Range </a:t>
            </a:r>
            <a:r>
              <a:rPr lang="en-GB" dirty="0"/>
              <a:t>– Values higher or lower than the expect range, for teenagers greater than 19</a:t>
            </a:r>
          </a:p>
          <a:p>
            <a:r>
              <a:rPr lang="en-GB" b="1" dirty="0"/>
              <a:t>Null Value </a:t>
            </a:r>
            <a:r>
              <a:rPr lang="en-GB" dirty="0"/>
              <a:t>– when no data is entered or left blank to test what happens.</a:t>
            </a:r>
          </a:p>
          <a:p>
            <a:r>
              <a:rPr lang="en-GB" b="1" dirty="0"/>
              <a:t>Invalid</a:t>
            </a:r>
            <a:r>
              <a:rPr lang="en-GB" dirty="0"/>
              <a:t> -  incorrect values such as entering ‘Dave’ in an age field.</a:t>
            </a:r>
          </a:p>
          <a:p>
            <a:pPr marL="0" indent="0">
              <a:buNone/>
            </a:pPr>
            <a:endParaRPr lang="en-GB" dirty="0"/>
          </a:p>
        </p:txBody>
      </p:sp>
    </p:spTree>
    <p:extLst>
      <p:ext uri="{BB962C8B-B14F-4D97-AF65-F5344CB8AC3E}">
        <p14:creationId xmlns:p14="http://schemas.microsoft.com/office/powerpoint/2010/main" val="358508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Plans</a:t>
            </a:r>
          </a:p>
        </p:txBody>
      </p:sp>
      <p:sp>
        <p:nvSpPr>
          <p:cNvPr id="3" name="Content Placeholder 2"/>
          <p:cNvSpPr>
            <a:spLocks noGrp="1"/>
          </p:cNvSpPr>
          <p:nvPr>
            <p:ph idx="1"/>
          </p:nvPr>
        </p:nvSpPr>
        <p:spPr/>
        <p:txBody>
          <a:bodyPr>
            <a:normAutofit/>
          </a:bodyPr>
          <a:lstStyle/>
          <a:p>
            <a:r>
              <a:rPr lang="en-GB" dirty="0"/>
              <a:t>Testing is often completed in a test plan which sets out</a:t>
            </a:r>
          </a:p>
          <a:p>
            <a:pPr lvl="1"/>
            <a:r>
              <a:rPr lang="en-GB" sz="2600" dirty="0"/>
              <a:t>The test number</a:t>
            </a:r>
          </a:p>
          <a:p>
            <a:pPr lvl="1"/>
            <a:r>
              <a:rPr lang="en-GB" sz="2600" dirty="0"/>
              <a:t>The data entered</a:t>
            </a:r>
          </a:p>
          <a:p>
            <a:pPr lvl="1"/>
            <a:r>
              <a:rPr lang="en-GB" sz="2600" dirty="0"/>
              <a:t>The type of test data</a:t>
            </a:r>
          </a:p>
          <a:p>
            <a:pPr lvl="1"/>
            <a:r>
              <a:rPr lang="en-GB" sz="2600" dirty="0"/>
              <a:t>The expected outcome</a:t>
            </a:r>
          </a:p>
          <a:p>
            <a:pPr lvl="1"/>
            <a:r>
              <a:rPr lang="en-GB" sz="2600" dirty="0"/>
              <a:t>The result of the test</a:t>
            </a:r>
          </a:p>
          <a:p>
            <a:pPr lvl="1"/>
            <a:r>
              <a:rPr lang="en-GB" sz="2600" dirty="0"/>
              <a:t>Action required as a result of the test </a:t>
            </a:r>
          </a:p>
          <a:p>
            <a:endParaRPr lang="en-GB" dirty="0"/>
          </a:p>
          <a:p>
            <a:endParaRPr lang="en-GB" dirty="0"/>
          </a:p>
        </p:txBody>
      </p:sp>
    </p:spTree>
    <p:extLst>
      <p:ext uri="{BB962C8B-B14F-4D97-AF65-F5344CB8AC3E}">
        <p14:creationId xmlns:p14="http://schemas.microsoft.com/office/powerpoint/2010/main" val="290652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473189"/>
          </a:xfrm>
        </p:spPr>
        <p:txBody>
          <a:bodyPr>
            <a:normAutofit/>
          </a:bodyPr>
          <a:lstStyle/>
          <a:p>
            <a:pPr marL="0" indent="0">
              <a:buNone/>
            </a:pPr>
            <a:r>
              <a:rPr lang="en-US" dirty="0">
                <a:hlinkClick r:id="rId2"/>
              </a:rPr>
              <a:t>http://</a:t>
            </a:r>
            <a:r>
              <a:rPr lang="en-US" dirty="0" smtClean="0">
                <a:hlinkClick r:id="rId2"/>
              </a:rPr>
              <a:t>www.sqa.org.uk/e-learning/IMAuthoring03CD/images/pic001.jpg</a:t>
            </a:r>
            <a:endParaRPr lang="en-GB" dirty="0"/>
          </a:p>
        </p:txBody>
      </p:sp>
      <p:pic>
        <p:nvPicPr>
          <p:cNvPr id="4" name="Picture 3" descr="Test plan&#10;"/>
          <p:cNvPicPr>
            <a:picLocks noChangeAspect="1"/>
          </p:cNvPicPr>
          <p:nvPr/>
        </p:nvPicPr>
        <p:blipFill>
          <a:blip r:embed="rId3"/>
          <a:stretch>
            <a:fillRect/>
          </a:stretch>
        </p:blipFill>
        <p:spPr>
          <a:xfrm>
            <a:off x="899592" y="1845593"/>
            <a:ext cx="7345889" cy="2818234"/>
          </a:xfrm>
          <a:prstGeom prst="rect">
            <a:avLst/>
          </a:prstGeom>
        </p:spPr>
      </p:pic>
    </p:spTree>
    <p:extLst>
      <p:ext uri="{BB962C8B-B14F-4D97-AF65-F5344CB8AC3E}">
        <p14:creationId xmlns:p14="http://schemas.microsoft.com/office/powerpoint/2010/main" val="378547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Words Recap</a:t>
            </a:r>
          </a:p>
        </p:txBody>
      </p:sp>
      <p:sp>
        <p:nvSpPr>
          <p:cNvPr id="3" name="Content Placeholder 2"/>
          <p:cNvSpPr>
            <a:spLocks noGrp="1"/>
          </p:cNvSpPr>
          <p:nvPr>
            <p:ph idx="1"/>
          </p:nvPr>
        </p:nvSpPr>
        <p:spPr/>
        <p:txBody>
          <a:bodyPr/>
          <a:lstStyle/>
          <a:p>
            <a:pPr lvl="0"/>
            <a:r>
              <a:rPr lang="en-GB" dirty="0"/>
              <a:t>Iterative testing</a:t>
            </a:r>
          </a:p>
          <a:p>
            <a:pPr lvl="0"/>
            <a:r>
              <a:rPr lang="en-GB" dirty="0"/>
              <a:t>Final/terminal testing</a:t>
            </a:r>
          </a:p>
          <a:p>
            <a:pPr lvl="0"/>
            <a:r>
              <a:rPr lang="en-GB" dirty="0"/>
              <a:t>Syntax Errors</a:t>
            </a:r>
          </a:p>
          <a:p>
            <a:pPr lvl="0"/>
            <a:r>
              <a:rPr lang="en-GB" dirty="0"/>
              <a:t>Logic errors</a:t>
            </a:r>
          </a:p>
          <a:p>
            <a:pPr lvl="0"/>
            <a:r>
              <a:rPr lang="en-GB" dirty="0"/>
              <a:t>Test Data</a:t>
            </a:r>
          </a:p>
          <a:p>
            <a:endParaRPr lang="en-GB" dirty="0"/>
          </a:p>
        </p:txBody>
      </p:sp>
    </p:spTree>
    <p:extLst>
      <p:ext uri="{BB962C8B-B14F-4D97-AF65-F5344CB8AC3E}">
        <p14:creationId xmlns:p14="http://schemas.microsoft.com/office/powerpoint/2010/main" val="100488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3" name="Content Placeholder 2"/>
          <p:cNvSpPr>
            <a:spLocks noGrp="1"/>
          </p:cNvSpPr>
          <p:nvPr>
            <p:ph idx="1"/>
          </p:nvPr>
        </p:nvSpPr>
        <p:spPr/>
        <p:txBody>
          <a:bodyPr/>
          <a:lstStyle/>
          <a:p>
            <a:pPr marL="514350" indent="-514350">
              <a:buFont typeface="+mj-lt"/>
              <a:buAutoNum type="arabicPeriod"/>
            </a:pPr>
            <a:r>
              <a:rPr lang="en-GB" dirty="0"/>
              <a:t>Share with another students three new elements that you have learnt this lesson</a:t>
            </a:r>
          </a:p>
          <a:p>
            <a:pPr marL="514350" indent="-514350">
              <a:buFont typeface="+mj-lt"/>
              <a:buAutoNum type="arabicPeriod"/>
            </a:pPr>
            <a:r>
              <a:rPr lang="en-GB" dirty="0"/>
              <a:t>Open a program that you have written and test it for errors.</a:t>
            </a:r>
          </a:p>
          <a:p>
            <a:pPr marL="514350" indent="-514350">
              <a:buFont typeface="+mj-lt"/>
              <a:buAutoNum type="arabicPeriod"/>
            </a:pPr>
            <a:r>
              <a:rPr lang="en-GB" dirty="0"/>
              <a:t>Identify the errors in term so f syntax or logic</a:t>
            </a:r>
          </a:p>
          <a:p>
            <a:pPr marL="514350" indent="-514350">
              <a:buFont typeface="+mj-lt"/>
              <a:buAutoNum type="arabicPeriod"/>
            </a:pPr>
            <a:r>
              <a:rPr lang="en-GB" dirty="0"/>
              <a:t>Create an example of a logic error in a programing language of your choice</a:t>
            </a:r>
            <a:endParaRPr lang="en-US" dirty="0"/>
          </a:p>
          <a:p>
            <a:endParaRPr lang="en-GB" dirty="0"/>
          </a:p>
        </p:txBody>
      </p:sp>
    </p:spTree>
    <p:extLst>
      <p:ext uri="{BB962C8B-B14F-4D97-AF65-F5344CB8AC3E}">
        <p14:creationId xmlns:p14="http://schemas.microsoft.com/office/powerpoint/2010/main" val="330644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27585" y="4581127"/>
            <a:ext cx="7536954" cy="1224137"/>
          </a:xfrm>
          <a:prstGeom prst="roundRect">
            <a:avLst/>
          </a:prstGeom>
          <a:solidFill>
            <a:schemeClr val="tx1">
              <a:alpha val="20000"/>
            </a:schemeClr>
          </a:solidFill>
          <a:ln>
            <a:noFill/>
          </a:ln>
        </p:spPr>
        <p:style>
          <a:lnRef idx="2">
            <a:schemeClr val="accent5"/>
          </a:lnRef>
          <a:fillRef idx="1">
            <a:schemeClr val="lt1"/>
          </a:fillRef>
          <a:effectRef idx="0">
            <a:schemeClr val="accent5"/>
          </a:effectRef>
          <a:fontRef idx="minor">
            <a:schemeClr val="dk1"/>
          </a:fontRef>
        </p:style>
        <p:txBody>
          <a:bodyPr anchor="ctr"/>
          <a:lstStyle/>
          <a:p>
            <a:r>
              <a:rPr lang="en-GB" sz="800" b="1" dirty="0">
                <a:latin typeface="Arial" panose="020B0604020202020204" pitchFamily="34" charset="0"/>
                <a:cs typeface="Arial" panose="020B0604020202020204" pitchFamily="34" charset="0"/>
              </a:rPr>
              <a:t>OCR Resources</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the small print</a:t>
            </a:r>
            <a:br>
              <a:rPr lang="en-GB" sz="800" i="1"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 OCR 2016 - This resource may be freely copied and distributed, as long as the OCR logo and this message remain intact and OCR is acknowledged as the originator of this work.</a:t>
            </a:r>
          </a:p>
          <a:p>
            <a:r>
              <a:rPr lang="en-GB" sz="800" dirty="0">
                <a:latin typeface="Arial" panose="020B0604020202020204" pitchFamily="34" charset="0"/>
                <a:cs typeface="Arial" panose="020B0604020202020204" pitchFamily="34" charset="0"/>
              </a:rPr>
              <a:t>OCR acknowledges the use of the following content: </a:t>
            </a:r>
            <a:r>
              <a:rPr lang="en-GB" sz="800" dirty="0" smtClean="0">
                <a:latin typeface="Arial" panose="020B0604020202020204" pitchFamily="34" charset="0"/>
                <a:cs typeface="Arial" panose="020B0604020202020204" pitchFamily="34" charset="0"/>
              </a:rPr>
              <a:t>Britannica.com/</a:t>
            </a:r>
            <a:r>
              <a:rPr lang="en-GB" sz="800" dirty="0"/>
              <a:t>US AIR </a:t>
            </a:r>
            <a:r>
              <a:rPr lang="en-GB" sz="800" dirty="0" smtClean="0"/>
              <a:t>FORCE, youtube.com/</a:t>
            </a:r>
            <a:r>
              <a:rPr lang="en-GB" sz="800" dirty="0" err="1" smtClean="0"/>
              <a:t>Mashable</a:t>
            </a:r>
            <a:endParaRPr lang="en-GB" sz="800" dirty="0">
              <a:latin typeface="Arial" panose="020B0604020202020204" pitchFamily="34" charset="0"/>
              <a:cs typeface="Arial" panose="020B0604020202020204" pitchFamily="34" charset="0"/>
            </a:endParaRPr>
          </a:p>
          <a:p>
            <a:pPr fontAlgn="ctr"/>
            <a:r>
              <a:rPr lang="en-GB" sz="800" dirty="0">
                <a:latin typeface="Arial" panose="020B0604020202020204" pitchFamily="34" charset="0"/>
                <a:cs typeface="Arial" panose="020B0604020202020204" pitchFamily="34" charset="0"/>
              </a:rPr>
              <a:t>Please get in touch if you want to discuss the accessibility of resources we offer to support delivery of our qualifications: </a:t>
            </a:r>
            <a:r>
              <a:rPr lang="en-GB" sz="800" u="sng" dirty="0">
                <a:latin typeface="Arial" panose="020B0604020202020204" pitchFamily="34" charset="0"/>
                <a:cs typeface="Arial" panose="020B0604020202020204" pitchFamily="34" charset="0"/>
                <a:hlinkClick r:id="rId2"/>
              </a:rPr>
              <a:t>resources.feedback@ocr.org.uk</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26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Objectives</a:t>
            </a:r>
            <a:endParaRPr lang="en-GB" dirty="0"/>
          </a:p>
        </p:txBody>
      </p:sp>
      <p:sp>
        <p:nvSpPr>
          <p:cNvPr id="3" name="Content Placeholder 2"/>
          <p:cNvSpPr>
            <a:spLocks noGrp="1"/>
          </p:cNvSpPr>
          <p:nvPr>
            <p:ph idx="1"/>
          </p:nvPr>
        </p:nvSpPr>
        <p:spPr/>
        <p:txBody>
          <a:bodyPr/>
          <a:lstStyle/>
          <a:p>
            <a:pPr lvl="0"/>
            <a:r>
              <a:rPr lang="en-GB" sz="2800" dirty="0"/>
              <a:t>Understand the purpose of testing</a:t>
            </a:r>
          </a:p>
          <a:p>
            <a:pPr lvl="0"/>
            <a:r>
              <a:rPr lang="en-GB" dirty="0"/>
              <a:t>Identify different types of program errors</a:t>
            </a:r>
          </a:p>
          <a:p>
            <a:pPr lvl="0"/>
            <a:r>
              <a:rPr lang="en-GB" dirty="0"/>
              <a:t>Know the difference between iterative and terminal testing</a:t>
            </a:r>
          </a:p>
          <a:p>
            <a:pPr lvl="0"/>
            <a:r>
              <a:rPr lang="en-GB" dirty="0"/>
              <a:t>Be able to select suitable test data</a:t>
            </a:r>
          </a:p>
          <a:p>
            <a:pPr lvl="0"/>
            <a:endParaRPr lang="en-GB" sz="2800" dirty="0"/>
          </a:p>
          <a:p>
            <a:endParaRPr lang="en-GB" dirty="0"/>
          </a:p>
        </p:txBody>
      </p:sp>
    </p:spTree>
    <p:extLst>
      <p:ext uri="{BB962C8B-B14F-4D97-AF65-F5344CB8AC3E}">
        <p14:creationId xmlns:p14="http://schemas.microsoft.com/office/powerpoint/2010/main" val="76744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Words</a:t>
            </a:r>
          </a:p>
        </p:txBody>
      </p:sp>
      <p:sp>
        <p:nvSpPr>
          <p:cNvPr id="3" name="Content Placeholder 2"/>
          <p:cNvSpPr>
            <a:spLocks noGrp="1"/>
          </p:cNvSpPr>
          <p:nvPr>
            <p:ph idx="1"/>
          </p:nvPr>
        </p:nvSpPr>
        <p:spPr/>
        <p:txBody>
          <a:bodyPr/>
          <a:lstStyle/>
          <a:p>
            <a:pPr lvl="0"/>
            <a:r>
              <a:rPr lang="en-GB" dirty="0"/>
              <a:t>Iterative testing</a:t>
            </a:r>
          </a:p>
          <a:p>
            <a:pPr lvl="0"/>
            <a:r>
              <a:rPr lang="en-GB" dirty="0"/>
              <a:t>Final/terminal testing</a:t>
            </a:r>
          </a:p>
          <a:p>
            <a:pPr lvl="0"/>
            <a:r>
              <a:rPr lang="en-GB" dirty="0"/>
              <a:t>Syntax Errors</a:t>
            </a:r>
          </a:p>
          <a:p>
            <a:pPr lvl="0"/>
            <a:r>
              <a:rPr lang="en-GB" dirty="0"/>
              <a:t>Logic errors</a:t>
            </a:r>
          </a:p>
          <a:p>
            <a:pPr lvl="0"/>
            <a:r>
              <a:rPr lang="en-GB" dirty="0"/>
              <a:t>Test Data</a:t>
            </a:r>
          </a:p>
          <a:p>
            <a:pPr marL="0" indent="0">
              <a:buNone/>
            </a:pPr>
            <a:endParaRPr lang="en-GB" dirty="0"/>
          </a:p>
        </p:txBody>
      </p:sp>
    </p:spTree>
    <p:extLst>
      <p:ext uri="{BB962C8B-B14F-4D97-AF65-F5344CB8AC3E}">
        <p14:creationId xmlns:p14="http://schemas.microsoft.com/office/powerpoint/2010/main" val="69753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80120"/>
          </a:xfrm>
        </p:spPr>
        <p:txBody>
          <a:bodyPr>
            <a:normAutofit fontScale="90000"/>
          </a:bodyPr>
          <a:lstStyle/>
          <a:p>
            <a:r>
              <a:rPr lang="en-GB" dirty="0"/>
              <a:t>Program errors, what is the worst that could happen?</a:t>
            </a:r>
          </a:p>
        </p:txBody>
      </p:sp>
      <p:pic>
        <p:nvPicPr>
          <p:cNvPr id="4" name="Content Placeholder 3" descr="https://www.youtube.com/watch?feature=player_embedded&amp;v=8oI_laHhGjE&#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56792"/>
            <a:ext cx="7278224" cy="4073760"/>
          </a:xfrm>
        </p:spPr>
      </p:pic>
      <p:sp>
        <p:nvSpPr>
          <p:cNvPr id="5" name="Rectangle 4"/>
          <p:cNvSpPr/>
          <p:nvPr/>
        </p:nvSpPr>
        <p:spPr>
          <a:xfrm>
            <a:off x="899592" y="5651956"/>
            <a:ext cx="7758608" cy="369332"/>
          </a:xfrm>
          <a:prstGeom prst="rect">
            <a:avLst/>
          </a:prstGeom>
        </p:spPr>
        <p:txBody>
          <a:bodyPr wrap="square">
            <a:spAutoFit/>
          </a:bodyPr>
          <a:lstStyle/>
          <a:p>
            <a:r>
              <a:rPr lang="en-GB" dirty="0">
                <a:hlinkClick r:id="rId3"/>
              </a:rPr>
              <a:t>https://www.youtube.com/watch?feature=player_embedded&amp;v=8oI_laHhGjE</a:t>
            </a:r>
            <a:endParaRPr lang="en-GB" dirty="0"/>
          </a:p>
        </p:txBody>
      </p:sp>
    </p:spTree>
    <p:extLst>
      <p:ext uri="{BB962C8B-B14F-4D97-AF65-F5344CB8AC3E}">
        <p14:creationId xmlns:p14="http://schemas.microsoft.com/office/powerpoint/2010/main" val="104511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Programs errors</a:t>
            </a:r>
          </a:p>
        </p:txBody>
      </p:sp>
      <p:sp>
        <p:nvSpPr>
          <p:cNvPr id="3" name="Content Placeholder 2"/>
          <p:cNvSpPr>
            <a:spLocks noGrp="1"/>
          </p:cNvSpPr>
          <p:nvPr>
            <p:ph idx="1"/>
          </p:nvPr>
        </p:nvSpPr>
        <p:spPr/>
        <p:txBody>
          <a:bodyPr/>
          <a:lstStyle/>
          <a:p>
            <a:r>
              <a:rPr lang="en-GB" dirty="0"/>
              <a:t>What errors have you come across?</a:t>
            </a:r>
          </a:p>
          <a:p>
            <a:r>
              <a:rPr lang="en-GB" dirty="0"/>
              <a:t>Could the </a:t>
            </a:r>
            <a:r>
              <a:rPr lang="en-GB" dirty="0" err="1"/>
              <a:t>Heartbleed</a:t>
            </a:r>
            <a:r>
              <a:rPr lang="en-GB" dirty="0"/>
              <a:t> have bee avoided?</a:t>
            </a:r>
          </a:p>
          <a:p>
            <a:r>
              <a:rPr lang="en-GB" dirty="0"/>
              <a:t>Who is responsible for the </a:t>
            </a:r>
            <a:r>
              <a:rPr lang="en-GB" dirty="0" err="1"/>
              <a:t>Heartbleed</a:t>
            </a:r>
            <a:r>
              <a:rPr lang="en-GB" dirty="0"/>
              <a:t> bug?</a:t>
            </a:r>
            <a:endParaRPr lang="en-US" dirty="0"/>
          </a:p>
          <a:p>
            <a:endParaRPr lang="en-GB" dirty="0"/>
          </a:p>
        </p:txBody>
      </p:sp>
    </p:spTree>
    <p:extLst>
      <p:ext uri="{BB962C8B-B14F-4D97-AF65-F5344CB8AC3E}">
        <p14:creationId xmlns:p14="http://schemas.microsoft.com/office/powerpoint/2010/main" val="22330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Twitter bug</a:t>
            </a:r>
            <a:endParaRPr lang="en-GB" dirty="0"/>
          </a:p>
        </p:txBody>
      </p:sp>
      <p:sp>
        <p:nvSpPr>
          <p:cNvPr id="3" name="Content Placeholder 2"/>
          <p:cNvSpPr>
            <a:spLocks noGrp="1"/>
          </p:cNvSpPr>
          <p:nvPr>
            <p:ph idx="1"/>
          </p:nvPr>
        </p:nvSpPr>
        <p:spPr/>
        <p:txBody>
          <a:bodyPr/>
          <a:lstStyle/>
          <a:p>
            <a:r>
              <a:rPr lang="en-US" dirty="0">
                <a:hlinkClick r:id="rId2"/>
              </a:rPr>
              <a:t>http://www.bbc.co.uk/news/technology-35361150</a:t>
            </a:r>
            <a:endParaRPr lang="en-US" dirty="0"/>
          </a:p>
          <a:p>
            <a:endParaRPr lang="en-US" dirty="0"/>
          </a:p>
          <a:p>
            <a:r>
              <a:rPr lang="en-US" dirty="0"/>
              <a:t>Discuss this article</a:t>
            </a:r>
          </a:p>
          <a:p>
            <a:pPr marL="0" indent="0">
              <a:buNone/>
            </a:pPr>
            <a:endParaRPr lang="en-GB" dirty="0"/>
          </a:p>
        </p:txBody>
      </p:sp>
    </p:spTree>
    <p:extLst>
      <p:ext uri="{BB962C8B-B14F-4D97-AF65-F5344CB8AC3E}">
        <p14:creationId xmlns:p14="http://schemas.microsoft.com/office/powerpoint/2010/main" val="335481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 Error</a:t>
            </a:r>
            <a:endParaRPr lang="en-GB" dirty="0"/>
          </a:p>
        </p:txBody>
      </p:sp>
      <p:sp>
        <p:nvSpPr>
          <p:cNvPr id="3" name="Content Placeholder 2"/>
          <p:cNvSpPr>
            <a:spLocks noGrp="1"/>
          </p:cNvSpPr>
          <p:nvPr>
            <p:ph idx="1"/>
          </p:nvPr>
        </p:nvSpPr>
        <p:spPr>
          <a:xfrm>
            <a:off x="457200" y="1600201"/>
            <a:ext cx="4186808" cy="4277652"/>
          </a:xfrm>
        </p:spPr>
        <p:txBody>
          <a:bodyPr/>
          <a:lstStyle/>
          <a:p>
            <a:r>
              <a:rPr lang="en-GB" dirty="0"/>
              <a:t>An error in a program is sometimes called a Bug</a:t>
            </a:r>
          </a:p>
          <a:p>
            <a:r>
              <a:rPr lang="en-GB" dirty="0"/>
              <a:t>This is because Grace Hopper discovered a moth in a computer which was stopping it from functioning correctly.</a:t>
            </a:r>
            <a:endParaRPr lang="en-GB" sz="2800" dirty="0"/>
          </a:p>
          <a:p>
            <a:endParaRPr lang="en-GB" dirty="0"/>
          </a:p>
        </p:txBody>
      </p:sp>
      <p:pic>
        <p:nvPicPr>
          <p:cNvPr id="4" name="Picture 3" descr="Grace Hopp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556792"/>
            <a:ext cx="3324968" cy="4143262"/>
          </a:xfrm>
          <a:prstGeom prst="rect">
            <a:avLst/>
          </a:prstGeom>
        </p:spPr>
      </p:pic>
    </p:spTree>
    <p:extLst>
      <p:ext uri="{BB962C8B-B14F-4D97-AF65-F5344CB8AC3E}">
        <p14:creationId xmlns:p14="http://schemas.microsoft.com/office/powerpoint/2010/main" val="428096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 Error</a:t>
            </a:r>
            <a:endParaRPr lang="en-GB" dirty="0"/>
          </a:p>
        </p:txBody>
      </p:sp>
      <p:sp>
        <p:nvSpPr>
          <p:cNvPr id="3" name="Content Placeholder 2"/>
          <p:cNvSpPr>
            <a:spLocks noGrp="1"/>
          </p:cNvSpPr>
          <p:nvPr>
            <p:ph idx="1"/>
          </p:nvPr>
        </p:nvSpPr>
        <p:spPr>
          <a:xfrm>
            <a:off x="457200" y="1600201"/>
            <a:ext cx="4546848" cy="4277652"/>
          </a:xfrm>
        </p:spPr>
        <p:txBody>
          <a:bodyPr/>
          <a:lstStyle/>
          <a:p>
            <a:r>
              <a:rPr lang="en-GB" dirty="0"/>
              <a:t>Bugs cause the program to run incorrectly and are usually caused by an error in the coding  </a:t>
            </a:r>
          </a:p>
          <a:p>
            <a:r>
              <a:rPr lang="en-GB" dirty="0"/>
              <a:t>Not all errors will stop a program from running</a:t>
            </a:r>
            <a:endParaRPr lang="en-GB" sz="2800" dirty="0"/>
          </a:p>
          <a:p>
            <a:endParaRPr lang="en-GB" dirty="0"/>
          </a:p>
        </p:txBody>
      </p:sp>
      <p:pic>
        <p:nvPicPr>
          <p:cNvPr id="4" name="Picture 3" descr="Grace Hopp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556792"/>
            <a:ext cx="3324968" cy="4143262"/>
          </a:xfrm>
          <a:prstGeom prst="rect">
            <a:avLst/>
          </a:prstGeom>
        </p:spPr>
      </p:pic>
    </p:spTree>
    <p:extLst>
      <p:ext uri="{BB962C8B-B14F-4D97-AF65-F5344CB8AC3E}">
        <p14:creationId xmlns:p14="http://schemas.microsoft.com/office/powerpoint/2010/main" val="256869580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788</Words>
  <Application>Microsoft Office PowerPoint</Application>
  <PresentationFormat>On-screen Show (4:3)</PresentationFormat>
  <Paragraphs>122</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1_Custom Design</vt:lpstr>
      <vt:lpstr>Custom Design</vt:lpstr>
      <vt:lpstr>2_Custom Design</vt:lpstr>
      <vt:lpstr>Unit 2.3 Robust Programs Lesson 2 - Testing Programs</vt:lpstr>
      <vt:lpstr>Starter </vt:lpstr>
      <vt:lpstr>Learning Objectives</vt:lpstr>
      <vt:lpstr>Key Words</vt:lpstr>
      <vt:lpstr>Program errors, what is the worst that could happen?</vt:lpstr>
      <vt:lpstr>Programs errors</vt:lpstr>
      <vt:lpstr>The Twitter bug</vt:lpstr>
      <vt:lpstr>What is a Error</vt:lpstr>
      <vt:lpstr>What is a Error</vt:lpstr>
      <vt:lpstr>Activity </vt:lpstr>
      <vt:lpstr>Debug this Pseudocode There are three errors</vt:lpstr>
      <vt:lpstr>Activity 1 - Answer</vt:lpstr>
      <vt:lpstr>Runtime errors</vt:lpstr>
      <vt:lpstr>Syntax Errors</vt:lpstr>
      <vt:lpstr>Logic Errors</vt:lpstr>
      <vt:lpstr>Activity 2</vt:lpstr>
      <vt:lpstr>Activity 2 – Identify and define the errors for dividing two numbers</vt:lpstr>
      <vt:lpstr>Activity 2 - Answer</vt:lpstr>
      <vt:lpstr>Types of Testing</vt:lpstr>
      <vt:lpstr>Types of Testing</vt:lpstr>
      <vt:lpstr>Selecting and using Suitable Test Data</vt:lpstr>
      <vt:lpstr>Selecting and using Suitable Test Data</vt:lpstr>
      <vt:lpstr>Test Plans</vt:lpstr>
      <vt:lpstr>PowerPoint Presentation</vt:lpstr>
      <vt:lpstr>Key Words Recap</vt:lpstr>
      <vt:lpstr>Plenary</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2.3 Robust Programs Lesson 2 - Testing Programs Powerpoint</dc:title>
  <dc:creator>Jordane Gourley</dc:creator>
  <cp:keywords>Unit 2.3 Robust Programs Lesson 2 - Testing Programs Powerpoint</cp:keywords>
  <cp:lastModifiedBy>Jordane Gourley</cp:lastModifiedBy>
  <cp:revision>39</cp:revision>
  <dcterms:created xsi:type="dcterms:W3CDTF">2015-10-07T12:54:48Z</dcterms:created>
  <dcterms:modified xsi:type="dcterms:W3CDTF">2016-05-05T14:28:00Z</dcterms:modified>
</cp:coreProperties>
</file>